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92" r:id="rId3"/>
    <p:sldId id="293" r:id="rId4"/>
    <p:sldId id="279" r:id="rId5"/>
    <p:sldId id="281" r:id="rId6"/>
    <p:sldId id="282" r:id="rId7"/>
    <p:sldId id="271" r:id="rId8"/>
    <p:sldId id="291" r:id="rId9"/>
    <p:sldId id="28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Ενότητα χωρίς τίτλο" id="{8D4ACA1A-F86F-474F-AC3E-B698CBC7FC4F}">
          <p14:sldIdLst>
            <p14:sldId id="256"/>
            <p14:sldId id="292"/>
            <p14:sldId id="293"/>
            <p14:sldId id="279"/>
            <p14:sldId id="281"/>
            <p14:sldId id="282"/>
            <p14:sldId id="271"/>
            <p14:sldId id="291"/>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3911" autoAdjust="0"/>
  </p:normalViewPr>
  <p:slideViewPr>
    <p:cSldViewPr>
      <p:cViewPr varScale="1">
        <p:scale>
          <a:sx n="100" d="100"/>
          <a:sy n="100" d="100"/>
        </p:scale>
        <p:origin x="2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FE8B1-53E5-4EDA-8F6B-A7A9156DD4FF}" type="datetimeFigureOut">
              <a:rPr lang="el-GR" smtClean="0"/>
              <a:t>31/5/2018</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0E96ED-D86A-4801-8EE1-FED3DFCE317B}" type="slidenum">
              <a:rPr lang="el-GR" smtClean="0"/>
              <a:t>‹#›</a:t>
            </a:fld>
            <a:endParaRPr lang="el-GR"/>
          </a:p>
        </p:txBody>
      </p:sp>
    </p:spTree>
    <p:extLst>
      <p:ext uri="{BB962C8B-B14F-4D97-AF65-F5344CB8AC3E}">
        <p14:creationId xmlns:p14="http://schemas.microsoft.com/office/powerpoint/2010/main" val="332320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00E96ED-D86A-4801-8EE1-FED3DFCE317B}" type="slidenum">
              <a:rPr lang="el-GR" smtClean="0"/>
              <a:t>5</a:t>
            </a:fld>
            <a:endParaRPr lang="el-GR"/>
          </a:p>
        </p:txBody>
      </p:sp>
    </p:spTree>
    <p:extLst>
      <p:ext uri="{BB962C8B-B14F-4D97-AF65-F5344CB8AC3E}">
        <p14:creationId xmlns:p14="http://schemas.microsoft.com/office/powerpoint/2010/main" val="4104151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00E96ED-D86A-4801-8EE1-FED3DFCE317B}" type="slidenum">
              <a:rPr lang="el-GR" smtClean="0"/>
              <a:t>8</a:t>
            </a:fld>
            <a:endParaRPr lang="el-GR"/>
          </a:p>
        </p:txBody>
      </p:sp>
    </p:spTree>
    <p:extLst>
      <p:ext uri="{BB962C8B-B14F-4D97-AF65-F5344CB8AC3E}">
        <p14:creationId xmlns:p14="http://schemas.microsoft.com/office/powerpoint/2010/main" val="1349317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00E96ED-D86A-4801-8EE1-FED3DFCE317B}" type="slidenum">
              <a:rPr lang="el-GR" smtClean="0"/>
              <a:t>9</a:t>
            </a:fld>
            <a:endParaRPr lang="el-GR"/>
          </a:p>
        </p:txBody>
      </p:sp>
    </p:spTree>
    <p:extLst>
      <p:ext uri="{BB962C8B-B14F-4D97-AF65-F5344CB8AC3E}">
        <p14:creationId xmlns:p14="http://schemas.microsoft.com/office/powerpoint/2010/main" val="3612127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542F7FFF-92B9-4C7B-92CF-937877E4F6CC}" type="datetime1">
              <a:rPr lang="el-GR" smtClean="0"/>
              <a:t>31/5/2018</a:t>
            </a:fld>
            <a:endParaRPr lang="el-G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el-G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59782B8A-04FA-4F70-B639-5477AA5B5757}"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4997AAD-AB9F-41AD-AF5E-5A2DA6418FA8}" type="datetime1">
              <a:rPr lang="el-GR" smtClean="0"/>
              <a:t>31/5/2018</a:t>
            </a:fld>
            <a:endParaRPr lang="el-GR"/>
          </a:p>
        </p:txBody>
      </p:sp>
      <p:sp>
        <p:nvSpPr>
          <p:cNvPr id="5" name="Espace réservé du pied de page 4"/>
          <p:cNvSpPr>
            <a:spLocks noGrp="1"/>
          </p:cNvSpPr>
          <p:nvPr>
            <p:ph type="ftr" sz="quarter" idx="11"/>
          </p:nvPr>
        </p:nvSpPr>
        <p:spPr/>
        <p:txBody>
          <a:bodyPr/>
          <a:lstStyle/>
          <a:p>
            <a:endParaRPr lang="el-GR"/>
          </a:p>
        </p:txBody>
      </p:sp>
      <p:sp>
        <p:nvSpPr>
          <p:cNvPr id="6" name="Espace réservé du numéro de diapositive 5"/>
          <p:cNvSpPr>
            <a:spLocks noGrp="1"/>
          </p:cNvSpPr>
          <p:nvPr>
            <p:ph type="sldNum" sz="quarter" idx="12"/>
          </p:nvPr>
        </p:nvSpPr>
        <p:spPr/>
        <p:txBody>
          <a:bodyPr/>
          <a:lstStyle/>
          <a:p>
            <a:fld id="{59782B8A-04FA-4F70-B639-5477AA5B575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339D6B0-6B14-407A-9BAA-4A2827652611}" type="datetime1">
              <a:rPr lang="el-GR" smtClean="0"/>
              <a:t>31/5/2018</a:t>
            </a:fld>
            <a:endParaRPr lang="el-GR"/>
          </a:p>
        </p:txBody>
      </p:sp>
      <p:sp>
        <p:nvSpPr>
          <p:cNvPr id="5" name="Espace réservé du pied de page 4"/>
          <p:cNvSpPr>
            <a:spLocks noGrp="1"/>
          </p:cNvSpPr>
          <p:nvPr>
            <p:ph type="ftr" sz="quarter" idx="11"/>
          </p:nvPr>
        </p:nvSpPr>
        <p:spPr/>
        <p:txBody>
          <a:bodyPr/>
          <a:lstStyle/>
          <a:p>
            <a:endParaRPr lang="el-GR"/>
          </a:p>
        </p:txBody>
      </p:sp>
      <p:sp>
        <p:nvSpPr>
          <p:cNvPr id="6" name="Espace réservé du numéro de diapositive 5"/>
          <p:cNvSpPr>
            <a:spLocks noGrp="1"/>
          </p:cNvSpPr>
          <p:nvPr>
            <p:ph type="sldNum" sz="quarter" idx="12"/>
          </p:nvPr>
        </p:nvSpPr>
        <p:spPr/>
        <p:txBody>
          <a:bodyPr/>
          <a:lstStyle/>
          <a:p>
            <a:fld id="{59782B8A-04FA-4F70-B639-5477AA5B575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88172F7C-B97F-4234-AD75-60115261E3CE}" type="datetime1">
              <a:rPr lang="el-GR" smtClean="0"/>
              <a:t>31/5/2018</a:t>
            </a:fld>
            <a:endParaRPr lang="el-GR"/>
          </a:p>
        </p:txBody>
      </p:sp>
      <p:sp>
        <p:nvSpPr>
          <p:cNvPr id="9" name="Espace réservé du numéro de diapositive 8"/>
          <p:cNvSpPr>
            <a:spLocks noGrp="1"/>
          </p:cNvSpPr>
          <p:nvPr>
            <p:ph type="sldNum" sz="quarter" idx="15"/>
          </p:nvPr>
        </p:nvSpPr>
        <p:spPr/>
        <p:txBody>
          <a:bodyPr rtlCol="0"/>
          <a:lstStyle/>
          <a:p>
            <a:fld id="{59782B8A-04FA-4F70-B639-5477AA5B5757}" type="slidenum">
              <a:rPr lang="el-GR" smtClean="0"/>
              <a:pPr/>
              <a:t>‹#›</a:t>
            </a:fld>
            <a:endParaRPr lang="el-GR"/>
          </a:p>
        </p:txBody>
      </p:sp>
      <p:sp>
        <p:nvSpPr>
          <p:cNvPr id="10" name="Espace réservé du pied de page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12608006-BF56-45FD-945F-DA431188DD42}" type="datetime1">
              <a:rPr lang="el-GR" smtClean="0"/>
              <a:t>31/5/2018</a:t>
            </a:fld>
            <a:endParaRPr lang="el-G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el-G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59782B8A-04FA-4F70-B639-5477AA5B575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35DE7126-AB78-4F54-A2B1-BC35BB0F46D2}" type="datetime1">
              <a:rPr lang="el-GR" smtClean="0"/>
              <a:t>31/5/2018</a:t>
            </a:fld>
            <a:endParaRPr lang="el-GR"/>
          </a:p>
        </p:txBody>
      </p:sp>
      <p:sp>
        <p:nvSpPr>
          <p:cNvPr id="6" name="Espace réservé du pied de page 5"/>
          <p:cNvSpPr>
            <a:spLocks noGrp="1"/>
          </p:cNvSpPr>
          <p:nvPr>
            <p:ph type="ftr" sz="quarter" idx="11"/>
          </p:nvPr>
        </p:nvSpPr>
        <p:spPr/>
        <p:txBody>
          <a:bodyPr/>
          <a:lstStyle/>
          <a:p>
            <a:endParaRPr lang="el-GR"/>
          </a:p>
        </p:txBody>
      </p:sp>
      <p:sp>
        <p:nvSpPr>
          <p:cNvPr id="7" name="Espace réservé du numéro de diapositive 6"/>
          <p:cNvSpPr>
            <a:spLocks noGrp="1"/>
          </p:cNvSpPr>
          <p:nvPr>
            <p:ph type="sldNum" sz="quarter" idx="12"/>
          </p:nvPr>
        </p:nvSpPr>
        <p:spPr/>
        <p:txBody>
          <a:bodyPr/>
          <a:lstStyle/>
          <a:p>
            <a:fld id="{59782B8A-04FA-4F70-B639-5477AA5B5757}" type="slidenum">
              <a:rPr lang="el-GR" smtClean="0"/>
              <a:pPr/>
              <a:t>‹#›</a:t>
            </a:fld>
            <a:endParaRPr lang="el-G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96E02A59-A477-4900-AECE-BD51428323B6}" type="datetime1">
              <a:rPr lang="el-GR" smtClean="0"/>
              <a:t>31/5/2018</a:t>
            </a:fld>
            <a:endParaRPr lang="el-GR"/>
          </a:p>
        </p:txBody>
      </p:sp>
      <p:sp>
        <p:nvSpPr>
          <p:cNvPr id="8" name="Espace réservé du pied de page 7"/>
          <p:cNvSpPr>
            <a:spLocks noGrp="1"/>
          </p:cNvSpPr>
          <p:nvPr>
            <p:ph type="ftr" sz="quarter" idx="11"/>
          </p:nvPr>
        </p:nvSpPr>
        <p:spPr/>
        <p:txBody>
          <a:bodyPr/>
          <a:lstStyle/>
          <a:p>
            <a:endParaRPr lang="el-GR"/>
          </a:p>
        </p:txBody>
      </p:sp>
      <p:sp>
        <p:nvSpPr>
          <p:cNvPr id="9" name="Espace réservé du numéro de diapositive 8"/>
          <p:cNvSpPr>
            <a:spLocks noGrp="1"/>
          </p:cNvSpPr>
          <p:nvPr>
            <p:ph type="sldNum" sz="quarter" idx="12"/>
          </p:nvPr>
        </p:nvSpPr>
        <p:spPr/>
        <p:txBody>
          <a:bodyPr/>
          <a:lstStyle/>
          <a:p>
            <a:fld id="{59782B8A-04FA-4F70-B639-5477AA5B5757}" type="slidenum">
              <a:rPr lang="el-GR" smtClean="0"/>
              <a:pPr/>
              <a:t>‹#›</a:t>
            </a:fld>
            <a:endParaRPr lang="el-G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646A2095-3CE9-440C-9C58-E85AD0B32568}" type="datetime1">
              <a:rPr lang="el-GR" smtClean="0"/>
              <a:t>31/5/2018</a:t>
            </a:fld>
            <a:endParaRPr lang="el-GR"/>
          </a:p>
        </p:txBody>
      </p:sp>
      <p:sp>
        <p:nvSpPr>
          <p:cNvPr id="7" name="Espace réservé du numéro de diapositive 6"/>
          <p:cNvSpPr>
            <a:spLocks noGrp="1"/>
          </p:cNvSpPr>
          <p:nvPr>
            <p:ph type="sldNum" sz="quarter" idx="11"/>
          </p:nvPr>
        </p:nvSpPr>
        <p:spPr/>
        <p:txBody>
          <a:bodyPr rtlCol="0"/>
          <a:lstStyle/>
          <a:p>
            <a:fld id="{59782B8A-04FA-4F70-B639-5477AA5B5757}" type="slidenum">
              <a:rPr lang="el-GR" smtClean="0"/>
              <a:pPr/>
              <a:t>‹#›</a:t>
            </a:fld>
            <a:endParaRPr lang="el-GR"/>
          </a:p>
        </p:txBody>
      </p:sp>
      <p:sp>
        <p:nvSpPr>
          <p:cNvPr id="8" name="Espace réservé du pied de page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9538BB-3339-436E-9EB2-22BA960AB531}" type="datetime1">
              <a:rPr lang="el-GR" smtClean="0"/>
              <a:t>31/5/2018</a:t>
            </a:fld>
            <a:endParaRPr lang="el-GR"/>
          </a:p>
        </p:txBody>
      </p:sp>
      <p:sp>
        <p:nvSpPr>
          <p:cNvPr id="3" name="Espace réservé du pied de page 2"/>
          <p:cNvSpPr>
            <a:spLocks noGrp="1"/>
          </p:cNvSpPr>
          <p:nvPr>
            <p:ph type="ftr" sz="quarter" idx="11"/>
          </p:nvPr>
        </p:nvSpPr>
        <p:spPr/>
        <p:txBody>
          <a:bodyPr/>
          <a:lstStyle/>
          <a:p>
            <a:endParaRPr lang="el-GR"/>
          </a:p>
        </p:txBody>
      </p:sp>
      <p:sp>
        <p:nvSpPr>
          <p:cNvPr id="4" name="Espace réservé du numéro de diapositive 3"/>
          <p:cNvSpPr>
            <a:spLocks noGrp="1"/>
          </p:cNvSpPr>
          <p:nvPr>
            <p:ph type="sldNum" sz="quarter" idx="12"/>
          </p:nvPr>
        </p:nvSpPr>
        <p:spPr/>
        <p:txBody>
          <a:bodyPr/>
          <a:lstStyle/>
          <a:p>
            <a:fld id="{59782B8A-04FA-4F70-B639-5477AA5B575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4357FF79-5494-490A-8F48-05BAC0D825F2}" type="datetime1">
              <a:rPr lang="el-GR" smtClean="0"/>
              <a:t>31/5/2018</a:t>
            </a:fld>
            <a:endParaRPr lang="el-GR"/>
          </a:p>
        </p:txBody>
      </p:sp>
      <p:sp>
        <p:nvSpPr>
          <p:cNvPr id="22" name="Espace réservé du numéro de diapositive 21"/>
          <p:cNvSpPr>
            <a:spLocks noGrp="1"/>
          </p:cNvSpPr>
          <p:nvPr>
            <p:ph type="sldNum" sz="quarter" idx="15"/>
          </p:nvPr>
        </p:nvSpPr>
        <p:spPr/>
        <p:txBody>
          <a:bodyPr rtlCol="0"/>
          <a:lstStyle/>
          <a:p>
            <a:fld id="{59782B8A-04FA-4F70-B639-5477AA5B5757}" type="slidenum">
              <a:rPr lang="el-GR" smtClean="0"/>
              <a:pPr/>
              <a:t>‹#›</a:t>
            </a:fld>
            <a:endParaRPr lang="el-GR"/>
          </a:p>
        </p:txBody>
      </p:sp>
      <p:sp>
        <p:nvSpPr>
          <p:cNvPr id="23" name="Espace réservé du pied de page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3B6E2769-DA42-400A-AE5A-4EE7046F90E6}" type="datetime1">
              <a:rPr lang="el-GR" smtClean="0"/>
              <a:t>31/5/2018</a:t>
            </a:fld>
            <a:endParaRPr lang="el-GR"/>
          </a:p>
        </p:txBody>
      </p:sp>
      <p:sp>
        <p:nvSpPr>
          <p:cNvPr id="18" name="Espace réservé du numéro de diapositive 17"/>
          <p:cNvSpPr>
            <a:spLocks noGrp="1"/>
          </p:cNvSpPr>
          <p:nvPr>
            <p:ph type="sldNum" sz="quarter" idx="11"/>
          </p:nvPr>
        </p:nvSpPr>
        <p:spPr/>
        <p:txBody>
          <a:bodyPr rtlCol="0"/>
          <a:lstStyle/>
          <a:p>
            <a:fld id="{59782B8A-04FA-4F70-B639-5477AA5B5757}" type="slidenum">
              <a:rPr lang="el-GR" smtClean="0"/>
              <a:pPr/>
              <a:t>‹#›</a:t>
            </a:fld>
            <a:endParaRPr lang="el-GR"/>
          </a:p>
        </p:txBody>
      </p:sp>
      <p:sp>
        <p:nvSpPr>
          <p:cNvPr id="21" name="Espace réservé du pied de page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BDA8FD0-71EC-4D52-B7AF-63612B2250B6}" type="datetime1">
              <a:rPr lang="el-GR" smtClean="0"/>
              <a:t>31/5/2018</a:t>
            </a:fld>
            <a:endParaRPr lang="el-G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782B8A-04FA-4F70-B639-5477AA5B575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aratiritirioanapirias.g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q=http://www.econ.yale.edu/~shiller/&amp;sa=D&amp;ust=1463700706981000&amp;usg=AFQjCNG3uT3qSb-JUsPRHy4_MVBXr0m8bA"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23728" y="1333145"/>
            <a:ext cx="5886400" cy="2400657"/>
          </a:xfrm>
        </p:spPr>
        <p:txBody>
          <a:bodyPr>
            <a:spAutoFit/>
          </a:bodyPr>
          <a:lstStyle/>
          <a:p>
            <a:pPr algn="ctr"/>
            <a:r>
              <a:rPr lang="en-US" dirty="0">
                <a:solidFill>
                  <a:srgbClr val="002060"/>
                </a:solidFill>
              </a:rPr>
              <a:t>the European Structural and Investment Funds 2014 - 2020</a:t>
            </a:r>
            <a:r>
              <a:rPr lang="el-GR" dirty="0">
                <a:solidFill>
                  <a:srgbClr val="002060"/>
                </a:solidFill>
              </a:rPr>
              <a:t>: </a:t>
            </a:r>
            <a:r>
              <a:rPr lang="en-US">
                <a:solidFill>
                  <a:srgbClr val="002060"/>
                </a:solidFill>
              </a:rPr>
              <a:t>the NCDP </a:t>
            </a:r>
            <a:r>
              <a:rPr lang="en-US" dirty="0">
                <a:solidFill>
                  <a:srgbClr val="002060"/>
                </a:solidFill>
              </a:rPr>
              <a:t>observatory on disability issues  </a:t>
            </a:r>
            <a:endParaRPr lang="el-GR" sz="3200" i="1" dirty="0">
              <a:solidFill>
                <a:srgbClr val="002060"/>
              </a:solidFill>
            </a:endParaRPr>
          </a:p>
        </p:txBody>
      </p:sp>
      <p:sp>
        <p:nvSpPr>
          <p:cNvPr id="4" name="Rectangle 3"/>
          <p:cNvSpPr/>
          <p:nvPr/>
        </p:nvSpPr>
        <p:spPr>
          <a:xfrm>
            <a:off x="1835696" y="220690"/>
            <a:ext cx="6988149" cy="338554"/>
          </a:xfrm>
          <a:prstGeom prst="rect">
            <a:avLst/>
          </a:prstGeom>
          <a:solidFill>
            <a:schemeClr val="accent2"/>
          </a:solidFill>
        </p:spPr>
        <p:txBody>
          <a:bodyPr wrap="square">
            <a:spAutoFit/>
          </a:bodyPr>
          <a:lstStyle/>
          <a:p>
            <a:pPr algn="ctr"/>
            <a:r>
              <a:rPr lang="en-US" sz="1600" b="1" dirty="0">
                <a:solidFill>
                  <a:schemeClr val="bg1"/>
                </a:solidFill>
              </a:rPr>
              <a:t>National Confederation of Disabled People </a:t>
            </a:r>
            <a:r>
              <a:rPr lang="el-GR" sz="1600" b="1" dirty="0">
                <a:solidFill>
                  <a:schemeClr val="bg1"/>
                </a:solidFill>
              </a:rPr>
              <a:t>–</a:t>
            </a:r>
            <a:r>
              <a:rPr lang="en-US" sz="1600" b="1" dirty="0">
                <a:solidFill>
                  <a:schemeClr val="bg1"/>
                </a:solidFill>
              </a:rPr>
              <a:t>N.C.D.P.</a:t>
            </a:r>
            <a:endParaRPr lang="el-GR" sz="1600" b="1" dirty="0">
              <a:solidFill>
                <a:schemeClr val="bg1"/>
              </a:solidFill>
            </a:endParaRPr>
          </a:p>
        </p:txBody>
      </p:sp>
      <p:sp>
        <p:nvSpPr>
          <p:cNvPr id="5" name="Sous-titre 4"/>
          <p:cNvSpPr>
            <a:spLocks noGrp="1"/>
          </p:cNvSpPr>
          <p:nvPr>
            <p:ph type="subTitle" idx="1"/>
          </p:nvPr>
        </p:nvSpPr>
        <p:spPr>
          <a:xfrm>
            <a:off x="2555776" y="4582130"/>
            <a:ext cx="5454352" cy="864096"/>
          </a:xfrm>
        </p:spPr>
        <p:txBody>
          <a:bodyPr>
            <a:normAutofit/>
          </a:bodyPr>
          <a:lstStyle/>
          <a:p>
            <a:pPr algn="ctr"/>
            <a:r>
              <a:rPr lang="en-US" sz="1600" dirty="0">
                <a:solidFill>
                  <a:srgbClr val="002060"/>
                </a:solidFill>
              </a:rPr>
              <a:t>Ms. Foteini Zafeiropoulou, Member of the N</a:t>
            </a:r>
            <a:r>
              <a:rPr lang="el-GR" sz="1600" dirty="0">
                <a:solidFill>
                  <a:srgbClr val="002060"/>
                </a:solidFill>
              </a:rPr>
              <a:t>.</a:t>
            </a:r>
            <a:r>
              <a:rPr lang="en-US" sz="1600" dirty="0">
                <a:solidFill>
                  <a:srgbClr val="002060"/>
                </a:solidFill>
              </a:rPr>
              <a:t>C</a:t>
            </a:r>
            <a:r>
              <a:rPr lang="el-GR" sz="1600" dirty="0">
                <a:solidFill>
                  <a:srgbClr val="002060"/>
                </a:solidFill>
              </a:rPr>
              <a:t>.</a:t>
            </a:r>
            <a:r>
              <a:rPr lang="en-US" sz="1600" dirty="0">
                <a:solidFill>
                  <a:srgbClr val="002060"/>
                </a:solidFill>
              </a:rPr>
              <a:t>D</a:t>
            </a:r>
            <a:r>
              <a:rPr lang="el-GR" sz="1600" dirty="0">
                <a:solidFill>
                  <a:srgbClr val="002060"/>
                </a:solidFill>
              </a:rPr>
              <a:t>.</a:t>
            </a:r>
            <a:r>
              <a:rPr lang="en-US" sz="1600" dirty="0">
                <a:solidFill>
                  <a:srgbClr val="002060"/>
                </a:solidFill>
              </a:rPr>
              <a:t>P</a:t>
            </a:r>
            <a:r>
              <a:rPr lang="el-GR" sz="1600" dirty="0">
                <a:solidFill>
                  <a:srgbClr val="002060"/>
                </a:solidFill>
              </a:rPr>
              <a:t>.</a:t>
            </a:r>
            <a:r>
              <a:rPr lang="en-US" sz="1600" dirty="0">
                <a:solidFill>
                  <a:srgbClr val="002060"/>
                </a:solidFill>
              </a:rPr>
              <a:t> executive secretariat </a:t>
            </a:r>
            <a:endParaRPr lang="el-GR" sz="1600" dirty="0">
              <a:solidFill>
                <a:srgbClr val="00206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0"/>
            <a:ext cx="1008112" cy="1118488"/>
          </a:xfrm>
          <a:prstGeom prst="rect">
            <a:avLst/>
          </a:prstGeom>
          <a:noFill/>
          <a:ln w="9525">
            <a:noFill/>
            <a:miter lim="800000"/>
            <a:headEnd/>
            <a:tailEnd/>
          </a:ln>
        </p:spPr>
      </p:pic>
      <p:sp>
        <p:nvSpPr>
          <p:cNvPr id="3" name="Θέση αριθμού διαφάνειας 2"/>
          <p:cNvSpPr>
            <a:spLocks noGrp="1"/>
          </p:cNvSpPr>
          <p:nvPr>
            <p:ph type="sldNum" sz="quarter" idx="12"/>
          </p:nvPr>
        </p:nvSpPr>
        <p:spPr/>
        <p:txBody>
          <a:bodyPr/>
          <a:lstStyle/>
          <a:p>
            <a:fld id="{59782B8A-04FA-4F70-B639-5477AA5B5757}" type="slidenum">
              <a:rPr lang="el-GR" smtClean="0"/>
              <a:pPr/>
              <a:t>1</a:t>
            </a:fld>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p:txBody>
          <a:bodyPr/>
          <a:lstStyle/>
          <a:p>
            <a:pPr marL="0" indent="0" algn="ctr">
              <a:buNone/>
            </a:pPr>
            <a:endParaRPr lang="en-US" dirty="0"/>
          </a:p>
          <a:p>
            <a:pPr marL="0" indent="0" algn="ctr">
              <a:buNone/>
            </a:pPr>
            <a:r>
              <a:rPr lang="en-US" b="1" dirty="0">
                <a:solidFill>
                  <a:srgbClr val="002060"/>
                </a:solidFill>
              </a:rPr>
              <a:t>N</a:t>
            </a:r>
            <a:r>
              <a:rPr lang="el-GR" b="1" dirty="0">
                <a:solidFill>
                  <a:srgbClr val="002060"/>
                </a:solidFill>
              </a:rPr>
              <a:t>.</a:t>
            </a:r>
            <a:r>
              <a:rPr lang="en-US" b="1" dirty="0">
                <a:solidFill>
                  <a:srgbClr val="002060"/>
                </a:solidFill>
              </a:rPr>
              <a:t>C</a:t>
            </a:r>
            <a:r>
              <a:rPr lang="el-GR" b="1" dirty="0">
                <a:solidFill>
                  <a:srgbClr val="002060"/>
                </a:solidFill>
              </a:rPr>
              <a:t>.</a:t>
            </a:r>
            <a:r>
              <a:rPr lang="en-US" b="1" dirty="0">
                <a:solidFill>
                  <a:srgbClr val="002060"/>
                </a:solidFill>
              </a:rPr>
              <a:t>D</a:t>
            </a:r>
            <a:r>
              <a:rPr lang="el-GR" b="1" dirty="0">
                <a:solidFill>
                  <a:srgbClr val="002060"/>
                </a:solidFill>
              </a:rPr>
              <a:t>.</a:t>
            </a:r>
            <a:r>
              <a:rPr lang="en-US" b="1" dirty="0">
                <a:solidFill>
                  <a:srgbClr val="002060"/>
                </a:solidFill>
              </a:rPr>
              <a:t>P</a:t>
            </a:r>
            <a:r>
              <a:rPr lang="el-GR" b="1" dirty="0">
                <a:solidFill>
                  <a:srgbClr val="002060"/>
                </a:solidFill>
              </a:rPr>
              <a:t>.</a:t>
            </a:r>
            <a:r>
              <a:rPr lang="en-US" b="1" dirty="0">
                <a:solidFill>
                  <a:srgbClr val="002060"/>
                </a:solidFill>
              </a:rPr>
              <a:t> at an early stage realized that due to economic and financial crisis the European Structural and Investment Funds were the only tools which could be used for the implementation of the requirements of the UNCRPD at national level,  especially those referred to accessibility (article 9) and non-discrimination (article 5) </a:t>
            </a:r>
            <a:endParaRPr lang="el-GR" b="1" dirty="0">
              <a:solidFill>
                <a:srgbClr val="002060"/>
              </a:solidFill>
            </a:endParaRPr>
          </a:p>
        </p:txBody>
      </p:sp>
      <p:sp>
        <p:nvSpPr>
          <p:cNvPr id="4" name="Θέση αριθμού διαφάνειας 3"/>
          <p:cNvSpPr>
            <a:spLocks noGrp="1"/>
          </p:cNvSpPr>
          <p:nvPr>
            <p:ph type="sldNum" sz="quarter" idx="15"/>
          </p:nvPr>
        </p:nvSpPr>
        <p:spPr/>
        <p:txBody>
          <a:bodyPr/>
          <a:lstStyle/>
          <a:p>
            <a:fld id="{59782B8A-04FA-4F70-B639-5477AA5B5757}" type="slidenum">
              <a:rPr lang="el-GR" smtClean="0"/>
              <a:pPr/>
              <a:t>2</a:t>
            </a:fld>
            <a:endParaRPr lang="el-GR" dirty="0"/>
          </a:p>
        </p:txBody>
      </p:sp>
      <p:sp>
        <p:nvSpPr>
          <p:cNvPr id="5" name="Rectangle 3"/>
          <p:cNvSpPr>
            <a:spLocks noGrp="1"/>
          </p:cNvSpPr>
          <p:nvPr>
            <p:ph type="title"/>
          </p:nvPr>
        </p:nvSpPr>
        <p:spPr>
          <a:xfrm>
            <a:off x="457200" y="620688"/>
            <a:ext cx="8003232" cy="338554"/>
          </a:xfrm>
          <a:prstGeom prst="rect">
            <a:avLst/>
          </a:prstGeom>
          <a:solidFill>
            <a:schemeClr val="accent2"/>
          </a:solidFill>
        </p:spPr>
        <p:txBody>
          <a:bodyPr wrap="square">
            <a:spAutoFit/>
          </a:bodyPr>
          <a:lstStyle/>
          <a:p>
            <a:pPr algn="ctr"/>
            <a:r>
              <a:rPr lang="en-US" sz="1600" b="1" dirty="0">
                <a:solidFill>
                  <a:schemeClr val="bg1"/>
                </a:solidFill>
              </a:rPr>
              <a:t>National Confederation of Disabled People </a:t>
            </a:r>
            <a:r>
              <a:rPr lang="el-GR" sz="1600" b="1" dirty="0">
                <a:solidFill>
                  <a:schemeClr val="bg1"/>
                </a:solidFill>
              </a:rPr>
              <a:t>–</a:t>
            </a:r>
            <a:r>
              <a:rPr lang="en-US" sz="1600" b="1" dirty="0">
                <a:solidFill>
                  <a:schemeClr val="bg1"/>
                </a:solidFill>
              </a:rPr>
              <a:t>N.C.D.P.</a:t>
            </a:r>
            <a:endParaRPr lang="el-GR" sz="1600" b="1" dirty="0">
              <a:solidFill>
                <a:schemeClr val="bg1"/>
              </a:solidFill>
            </a:endParaRPr>
          </a:p>
        </p:txBody>
      </p:sp>
    </p:spTree>
    <p:extLst>
      <p:ext uri="{BB962C8B-B14F-4D97-AF65-F5344CB8AC3E}">
        <p14:creationId xmlns:p14="http://schemas.microsoft.com/office/powerpoint/2010/main" val="331556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1412776"/>
            <a:ext cx="7427168" cy="5061176"/>
          </a:xfrm>
        </p:spPr>
        <p:txBody>
          <a:bodyPr>
            <a:normAutofit fontScale="55000" lnSpcReduction="20000"/>
          </a:bodyPr>
          <a:lstStyle/>
          <a:p>
            <a:pPr marL="0" indent="0" algn="just">
              <a:buNone/>
            </a:pPr>
            <a:r>
              <a:rPr lang="en-US" b="1" u="sng" dirty="0">
                <a:solidFill>
                  <a:srgbClr val="002060"/>
                </a:solidFill>
              </a:rPr>
              <a:t>Thus: </a:t>
            </a:r>
          </a:p>
          <a:p>
            <a:pPr marL="0" indent="0" algn="just">
              <a:buNone/>
            </a:pPr>
            <a:endParaRPr lang="el-GR" b="1" u="sng" dirty="0">
              <a:solidFill>
                <a:srgbClr val="002060"/>
              </a:solidFill>
            </a:endParaRPr>
          </a:p>
          <a:p>
            <a:pPr algn="just"/>
            <a:r>
              <a:rPr lang="en-US" dirty="0">
                <a:solidFill>
                  <a:srgbClr val="002060"/>
                </a:solidFill>
              </a:rPr>
              <a:t>N</a:t>
            </a:r>
            <a:r>
              <a:rPr lang="el-GR" dirty="0">
                <a:solidFill>
                  <a:srgbClr val="002060"/>
                </a:solidFill>
              </a:rPr>
              <a:t>.</a:t>
            </a:r>
            <a:r>
              <a:rPr lang="en-US" dirty="0">
                <a:solidFill>
                  <a:srgbClr val="002060"/>
                </a:solidFill>
              </a:rPr>
              <a:t>C</a:t>
            </a:r>
            <a:r>
              <a:rPr lang="el-GR" dirty="0">
                <a:solidFill>
                  <a:srgbClr val="002060"/>
                </a:solidFill>
              </a:rPr>
              <a:t>.</a:t>
            </a:r>
            <a:r>
              <a:rPr lang="en-US" dirty="0">
                <a:solidFill>
                  <a:srgbClr val="002060"/>
                </a:solidFill>
              </a:rPr>
              <a:t>D</a:t>
            </a:r>
            <a:r>
              <a:rPr lang="el-GR" dirty="0">
                <a:solidFill>
                  <a:srgbClr val="002060"/>
                </a:solidFill>
              </a:rPr>
              <a:t>.</a:t>
            </a:r>
            <a:r>
              <a:rPr lang="en-US" dirty="0">
                <a:solidFill>
                  <a:srgbClr val="002060"/>
                </a:solidFill>
              </a:rPr>
              <a:t>P</a:t>
            </a:r>
            <a:r>
              <a:rPr lang="el-GR" dirty="0">
                <a:solidFill>
                  <a:srgbClr val="002060"/>
                </a:solidFill>
              </a:rPr>
              <a:t>.</a:t>
            </a:r>
            <a:r>
              <a:rPr lang="en-US" dirty="0">
                <a:solidFill>
                  <a:srgbClr val="002060"/>
                </a:solidFill>
              </a:rPr>
              <a:t> was involved in the preparations of the Greek Partnership Agreement and the Operational Programs 2014 - 2020 as well in its capacity as a member of Monitoring Committees with voting rights. Many of our proposals were included in the final texts of the Operational Programs, sectoral and regional ones. A simple proof of our effective action is the special reference to the N</a:t>
            </a:r>
            <a:r>
              <a:rPr lang="el-GR" dirty="0">
                <a:solidFill>
                  <a:srgbClr val="002060"/>
                </a:solidFill>
              </a:rPr>
              <a:t>.</a:t>
            </a:r>
            <a:r>
              <a:rPr lang="en-US" dirty="0">
                <a:solidFill>
                  <a:srgbClr val="002060"/>
                </a:solidFill>
              </a:rPr>
              <a:t>C</a:t>
            </a:r>
            <a:r>
              <a:rPr lang="el-GR" dirty="0">
                <a:solidFill>
                  <a:srgbClr val="002060"/>
                </a:solidFill>
              </a:rPr>
              <a:t>.</a:t>
            </a:r>
            <a:r>
              <a:rPr lang="en-US" dirty="0">
                <a:solidFill>
                  <a:srgbClr val="002060"/>
                </a:solidFill>
              </a:rPr>
              <a:t>D</a:t>
            </a:r>
            <a:r>
              <a:rPr lang="el-GR" dirty="0">
                <a:solidFill>
                  <a:srgbClr val="002060"/>
                </a:solidFill>
              </a:rPr>
              <a:t>.</a:t>
            </a:r>
            <a:r>
              <a:rPr lang="en-US" dirty="0">
                <a:solidFill>
                  <a:srgbClr val="002060"/>
                </a:solidFill>
              </a:rPr>
              <a:t>P</a:t>
            </a:r>
            <a:r>
              <a:rPr lang="el-GR" dirty="0">
                <a:solidFill>
                  <a:srgbClr val="002060"/>
                </a:solidFill>
              </a:rPr>
              <a:t>.</a:t>
            </a:r>
            <a:r>
              <a:rPr lang="en-US" dirty="0">
                <a:solidFill>
                  <a:srgbClr val="002060"/>
                </a:solidFill>
              </a:rPr>
              <a:t>, 7 times in the text of the Greek Partnership Agreement 2014-2020!</a:t>
            </a:r>
            <a:endParaRPr lang="el-GR" dirty="0">
              <a:solidFill>
                <a:srgbClr val="002060"/>
              </a:solidFill>
            </a:endParaRPr>
          </a:p>
          <a:p>
            <a:pPr algn="just"/>
            <a:r>
              <a:rPr lang="en-US" dirty="0">
                <a:solidFill>
                  <a:srgbClr val="002060"/>
                </a:solidFill>
              </a:rPr>
              <a:t>In March 2014, a Working Group on the mainstreaming of disability dimension and accessibility principle, was established under the Ministry of Economy and the National Monitoring Authority with NCDP’s participation for the fulfillment of the Ex-ante Conditionality 3, and mainly of its 2</a:t>
            </a:r>
            <a:r>
              <a:rPr lang="en-US" baseline="30000" dirty="0">
                <a:solidFill>
                  <a:srgbClr val="002060"/>
                </a:solidFill>
              </a:rPr>
              <a:t>nd</a:t>
            </a:r>
            <a:r>
              <a:rPr lang="en-US" dirty="0">
                <a:solidFill>
                  <a:srgbClr val="002060"/>
                </a:solidFill>
              </a:rPr>
              <a:t> criterion which concerns the “</a:t>
            </a:r>
            <a:r>
              <a:rPr lang="en-US" i="1" dirty="0">
                <a:solidFill>
                  <a:srgbClr val="002060"/>
                </a:solidFill>
              </a:rPr>
              <a:t>Training for staff of the authorities involved in the management and control of the ESI Funds…..”. </a:t>
            </a:r>
            <a:endParaRPr lang="el-GR" dirty="0">
              <a:solidFill>
                <a:srgbClr val="002060"/>
              </a:solidFill>
            </a:endParaRPr>
          </a:p>
          <a:p>
            <a:pPr algn="just"/>
            <a:r>
              <a:rPr lang="en-US" dirty="0">
                <a:solidFill>
                  <a:srgbClr val="002060"/>
                </a:solidFill>
              </a:rPr>
              <a:t>After N</a:t>
            </a:r>
            <a:r>
              <a:rPr lang="el-GR" dirty="0">
                <a:solidFill>
                  <a:srgbClr val="002060"/>
                </a:solidFill>
              </a:rPr>
              <a:t>.</a:t>
            </a:r>
            <a:r>
              <a:rPr lang="en-US" dirty="0">
                <a:solidFill>
                  <a:srgbClr val="002060"/>
                </a:solidFill>
              </a:rPr>
              <a:t>C</a:t>
            </a:r>
            <a:r>
              <a:rPr lang="el-GR" dirty="0">
                <a:solidFill>
                  <a:srgbClr val="002060"/>
                </a:solidFill>
              </a:rPr>
              <a:t>.</a:t>
            </a:r>
            <a:r>
              <a:rPr lang="en-US" dirty="0">
                <a:solidFill>
                  <a:srgbClr val="002060"/>
                </a:solidFill>
              </a:rPr>
              <a:t>D</a:t>
            </a:r>
            <a:r>
              <a:rPr lang="el-GR" dirty="0">
                <a:solidFill>
                  <a:srgbClr val="002060"/>
                </a:solidFill>
              </a:rPr>
              <a:t>.</a:t>
            </a:r>
            <a:r>
              <a:rPr lang="en-US" dirty="0">
                <a:solidFill>
                  <a:srgbClr val="002060"/>
                </a:solidFill>
              </a:rPr>
              <a:t>P</a:t>
            </a:r>
            <a:r>
              <a:rPr lang="el-GR" dirty="0">
                <a:solidFill>
                  <a:srgbClr val="002060"/>
                </a:solidFill>
              </a:rPr>
              <a:t>.</a:t>
            </a:r>
            <a:r>
              <a:rPr lang="en-US" dirty="0">
                <a:solidFill>
                  <a:srgbClr val="002060"/>
                </a:solidFill>
              </a:rPr>
              <a:t> proposals, the National Monitoring Authority and the Monitoring Committees of all Operational Programs adopted a special ON/OFF eligibility criterion for accessibility to persons with disabilities. Furthermore, an annex concerning the accessibility to persons with disabilities of the information and communication actions of all regional and sectoral Operational Programmes was included in the Communication Guide of the Greek Partnership Agreement 2014 – 2020. </a:t>
            </a:r>
            <a:endParaRPr lang="el-GR" dirty="0">
              <a:solidFill>
                <a:srgbClr val="002060"/>
              </a:solidFill>
            </a:endParaRPr>
          </a:p>
          <a:p>
            <a:pPr algn="just"/>
            <a:r>
              <a:rPr lang="en-US" dirty="0">
                <a:solidFill>
                  <a:srgbClr val="002060"/>
                </a:solidFill>
              </a:rPr>
              <a:t>N</a:t>
            </a:r>
            <a:r>
              <a:rPr lang="el-GR" dirty="0">
                <a:solidFill>
                  <a:srgbClr val="002060"/>
                </a:solidFill>
              </a:rPr>
              <a:t>.</a:t>
            </a:r>
            <a:r>
              <a:rPr lang="en-US" dirty="0">
                <a:solidFill>
                  <a:srgbClr val="002060"/>
                </a:solidFill>
              </a:rPr>
              <a:t>C</a:t>
            </a:r>
            <a:r>
              <a:rPr lang="el-GR" dirty="0">
                <a:solidFill>
                  <a:srgbClr val="002060"/>
                </a:solidFill>
              </a:rPr>
              <a:t>.</a:t>
            </a:r>
            <a:r>
              <a:rPr lang="en-US" dirty="0">
                <a:solidFill>
                  <a:srgbClr val="002060"/>
                </a:solidFill>
              </a:rPr>
              <a:t>D</a:t>
            </a:r>
            <a:r>
              <a:rPr lang="el-GR" dirty="0">
                <a:solidFill>
                  <a:srgbClr val="002060"/>
                </a:solidFill>
              </a:rPr>
              <a:t>.</a:t>
            </a:r>
            <a:r>
              <a:rPr lang="en-US" dirty="0">
                <a:solidFill>
                  <a:srgbClr val="002060"/>
                </a:solidFill>
              </a:rPr>
              <a:t>P</a:t>
            </a:r>
            <a:r>
              <a:rPr lang="el-GR" dirty="0">
                <a:solidFill>
                  <a:srgbClr val="002060"/>
                </a:solidFill>
              </a:rPr>
              <a:t>.</a:t>
            </a:r>
            <a:r>
              <a:rPr lang="en-US" dirty="0">
                <a:solidFill>
                  <a:srgbClr val="002060"/>
                </a:solidFill>
              </a:rPr>
              <a:t> established a help desk and 14 Technical Meetings were held all over the country to support Managing Authorities and main beneficiaries in specializing and implementing the principle of non-discrimination on the ground of disability and the accessibility criterion according to the provisions of articles 5 and 9 of the UNCRPD. In addition to the disability mainstreaming, N</a:t>
            </a:r>
            <a:r>
              <a:rPr lang="el-GR" dirty="0">
                <a:solidFill>
                  <a:srgbClr val="002060"/>
                </a:solidFill>
              </a:rPr>
              <a:t>.</a:t>
            </a:r>
            <a:r>
              <a:rPr lang="en-US" dirty="0">
                <a:solidFill>
                  <a:srgbClr val="002060"/>
                </a:solidFill>
              </a:rPr>
              <a:t>C</a:t>
            </a:r>
            <a:r>
              <a:rPr lang="el-GR" dirty="0">
                <a:solidFill>
                  <a:srgbClr val="002060"/>
                </a:solidFill>
              </a:rPr>
              <a:t>.</a:t>
            </a:r>
            <a:r>
              <a:rPr lang="en-US" dirty="0">
                <a:solidFill>
                  <a:srgbClr val="002060"/>
                </a:solidFill>
              </a:rPr>
              <a:t>D</a:t>
            </a:r>
            <a:r>
              <a:rPr lang="el-GR" dirty="0">
                <a:solidFill>
                  <a:srgbClr val="002060"/>
                </a:solidFill>
              </a:rPr>
              <a:t>.</a:t>
            </a:r>
            <a:r>
              <a:rPr lang="en-US" dirty="0">
                <a:solidFill>
                  <a:srgbClr val="002060"/>
                </a:solidFill>
              </a:rPr>
              <a:t>P</a:t>
            </a:r>
            <a:r>
              <a:rPr lang="el-GR" dirty="0">
                <a:solidFill>
                  <a:srgbClr val="002060"/>
                </a:solidFill>
              </a:rPr>
              <a:t>.</a:t>
            </a:r>
            <a:r>
              <a:rPr lang="en-US" dirty="0">
                <a:solidFill>
                  <a:srgbClr val="002060"/>
                </a:solidFill>
              </a:rPr>
              <a:t> proposed also actions targeted persons with disabilities under all thematic objectives. 172 executives from the 18 Managing Authorities of the Sectoral and Regional Operational Programs and 700 representatives of beneficiaries participated in the above mentioned meetings. </a:t>
            </a:r>
            <a:endParaRPr lang="el-GR" dirty="0">
              <a:solidFill>
                <a:srgbClr val="002060"/>
              </a:solidFill>
            </a:endParaRPr>
          </a:p>
          <a:p>
            <a:pPr marL="0" indent="0">
              <a:buNone/>
            </a:pPr>
            <a:endParaRPr lang="el-GR" dirty="0"/>
          </a:p>
        </p:txBody>
      </p:sp>
      <p:sp>
        <p:nvSpPr>
          <p:cNvPr id="4" name="Θέση αριθμού διαφάνειας 3"/>
          <p:cNvSpPr>
            <a:spLocks noGrp="1"/>
          </p:cNvSpPr>
          <p:nvPr>
            <p:ph type="sldNum" sz="quarter" idx="15"/>
          </p:nvPr>
        </p:nvSpPr>
        <p:spPr/>
        <p:txBody>
          <a:bodyPr/>
          <a:lstStyle/>
          <a:p>
            <a:fld id="{59782B8A-04FA-4F70-B639-5477AA5B5757}" type="slidenum">
              <a:rPr lang="el-GR" smtClean="0"/>
              <a:pPr/>
              <a:t>3</a:t>
            </a:fld>
            <a:endParaRPr lang="el-GR"/>
          </a:p>
        </p:txBody>
      </p:sp>
      <p:sp>
        <p:nvSpPr>
          <p:cNvPr id="5" name="Rectangle 3"/>
          <p:cNvSpPr>
            <a:spLocks noGrp="1"/>
          </p:cNvSpPr>
          <p:nvPr>
            <p:ph type="title"/>
          </p:nvPr>
        </p:nvSpPr>
        <p:spPr>
          <a:xfrm>
            <a:off x="611560" y="921078"/>
            <a:ext cx="7704856" cy="338554"/>
          </a:xfrm>
          <a:prstGeom prst="rect">
            <a:avLst/>
          </a:prstGeom>
          <a:solidFill>
            <a:schemeClr val="accent2"/>
          </a:solidFill>
        </p:spPr>
        <p:txBody>
          <a:bodyPr vert="horz" wrap="square" anchor="b">
            <a:spAutoFit/>
          </a:bodyPr>
          <a:lstStyle/>
          <a:p>
            <a:pPr algn="ctr"/>
            <a:r>
              <a:rPr lang="en-US" sz="1600" b="1" dirty="0">
                <a:solidFill>
                  <a:schemeClr val="bg1"/>
                </a:solidFill>
              </a:rPr>
              <a:t>National Confederation of Disabled People </a:t>
            </a:r>
            <a:r>
              <a:rPr lang="el-GR" sz="1600" b="1" dirty="0">
                <a:solidFill>
                  <a:schemeClr val="bg1"/>
                </a:solidFill>
              </a:rPr>
              <a:t>–</a:t>
            </a:r>
            <a:r>
              <a:rPr lang="en-US" sz="1600" b="1" dirty="0">
                <a:solidFill>
                  <a:schemeClr val="bg1"/>
                </a:solidFill>
              </a:rPr>
              <a:t>N.C.D.P.</a:t>
            </a:r>
            <a:endParaRPr lang="el-GR" sz="1600" b="1" dirty="0">
              <a:solidFill>
                <a:schemeClr val="bg1"/>
              </a:solidFill>
            </a:endParaRPr>
          </a:p>
        </p:txBody>
      </p:sp>
    </p:spTree>
    <p:extLst>
      <p:ext uri="{BB962C8B-B14F-4D97-AF65-F5344CB8AC3E}">
        <p14:creationId xmlns:p14="http://schemas.microsoft.com/office/powerpoint/2010/main" val="131521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7931224" cy="994122"/>
          </a:xfrm>
        </p:spPr>
        <p:style>
          <a:lnRef idx="3">
            <a:schemeClr val="lt1"/>
          </a:lnRef>
          <a:fillRef idx="1">
            <a:schemeClr val="accent2"/>
          </a:fillRef>
          <a:effectRef idx="1">
            <a:schemeClr val="accent2"/>
          </a:effectRef>
          <a:fontRef idx="minor">
            <a:schemeClr val="lt1"/>
          </a:fontRef>
        </p:style>
        <p:txBody>
          <a:bodyPr>
            <a:normAutofit fontScale="90000"/>
          </a:bodyPr>
          <a:lstStyle/>
          <a:p>
            <a:pPr algn="ctr"/>
            <a:r>
              <a:rPr lang="en-US" dirty="0">
                <a:solidFill>
                  <a:schemeClr val="bg1"/>
                </a:solidFill>
              </a:rPr>
              <a:t>The Greek </a:t>
            </a:r>
            <a:br>
              <a:rPr lang="en-US" dirty="0">
                <a:solidFill>
                  <a:schemeClr val="bg1"/>
                </a:solidFill>
              </a:rPr>
            </a:br>
            <a:r>
              <a:rPr lang="en-US" dirty="0">
                <a:solidFill>
                  <a:schemeClr val="bg1"/>
                </a:solidFill>
              </a:rPr>
              <a:t>“Observatory on Disability issues”</a:t>
            </a:r>
            <a:endParaRPr lang="el-GR" sz="2400" dirty="0">
              <a:solidFill>
                <a:schemeClr val="bg1"/>
              </a:solidFill>
              <a:ea typeface="+mj-ea"/>
              <a:cs typeface="+mj-cs"/>
            </a:endParaRPr>
          </a:p>
        </p:txBody>
      </p:sp>
      <p:sp>
        <p:nvSpPr>
          <p:cNvPr id="10" name="Θέση περιεχομένου 9"/>
          <p:cNvSpPr>
            <a:spLocks noGrp="1"/>
          </p:cNvSpPr>
          <p:nvPr>
            <p:ph sz="quarter" idx="1"/>
          </p:nvPr>
        </p:nvSpPr>
        <p:spPr/>
        <p:txBody>
          <a:bodyPr>
            <a:normAutofit/>
          </a:bodyPr>
          <a:lstStyle/>
          <a:p>
            <a:pPr marL="0" indent="0" algn="ctr">
              <a:buNone/>
            </a:pPr>
            <a:endParaRPr lang="en-US" dirty="0">
              <a:solidFill>
                <a:schemeClr val="accent6">
                  <a:lumMod val="50000"/>
                </a:schemeClr>
              </a:solidFill>
            </a:endParaRPr>
          </a:p>
          <a:p>
            <a:pPr marL="0" indent="0" algn="ctr">
              <a:buNone/>
            </a:pPr>
            <a:r>
              <a:rPr lang="en-US" b="1" dirty="0">
                <a:solidFill>
                  <a:srgbClr val="002060"/>
                </a:solidFill>
              </a:rPr>
              <a:t>The “Observatory on Disability Issues” is an initiative launched by the N</a:t>
            </a:r>
            <a:r>
              <a:rPr lang="el-GR" b="1" dirty="0">
                <a:solidFill>
                  <a:srgbClr val="002060"/>
                </a:solidFill>
              </a:rPr>
              <a:t>.</a:t>
            </a:r>
            <a:r>
              <a:rPr lang="en-US" b="1" dirty="0">
                <a:solidFill>
                  <a:srgbClr val="002060"/>
                </a:solidFill>
              </a:rPr>
              <a:t>C</a:t>
            </a:r>
            <a:r>
              <a:rPr lang="el-GR" b="1" dirty="0">
                <a:solidFill>
                  <a:srgbClr val="002060"/>
                </a:solidFill>
              </a:rPr>
              <a:t>.</a:t>
            </a:r>
            <a:r>
              <a:rPr lang="en-US" b="1" dirty="0">
                <a:solidFill>
                  <a:srgbClr val="002060"/>
                </a:solidFill>
              </a:rPr>
              <a:t>D</a:t>
            </a:r>
            <a:r>
              <a:rPr lang="el-GR" b="1" dirty="0">
                <a:solidFill>
                  <a:srgbClr val="002060"/>
                </a:solidFill>
              </a:rPr>
              <a:t>.</a:t>
            </a:r>
            <a:r>
              <a:rPr lang="en-US" b="1" dirty="0">
                <a:solidFill>
                  <a:srgbClr val="002060"/>
                </a:solidFill>
              </a:rPr>
              <a:t>P</a:t>
            </a:r>
            <a:r>
              <a:rPr lang="el-GR" b="1" dirty="0">
                <a:solidFill>
                  <a:srgbClr val="002060"/>
                </a:solidFill>
              </a:rPr>
              <a:t>.</a:t>
            </a:r>
            <a:r>
              <a:rPr lang="en-US" b="1" dirty="0">
                <a:solidFill>
                  <a:srgbClr val="002060"/>
                </a:solidFill>
              </a:rPr>
              <a:t>, co-funded by the European Social Fund and implemented in the framework of the Greek Operational Programme "Human Resources Development, Education and Lifelong Learning 2014-2020</a:t>
            </a:r>
            <a:r>
              <a:rPr lang="el-GR" b="1" dirty="0">
                <a:solidFill>
                  <a:srgbClr val="002060"/>
                </a:solidFill>
              </a:rPr>
              <a:t>»</a:t>
            </a:r>
            <a:endParaRPr lang="en-US" b="1" dirty="0">
              <a:solidFill>
                <a:srgbClr val="002060"/>
              </a:solidFill>
            </a:endParaRPr>
          </a:p>
          <a:p>
            <a:pPr marL="0" indent="0">
              <a:buNone/>
            </a:pPr>
            <a:r>
              <a:rPr lang="en-US" sz="1600" b="1" dirty="0">
                <a:solidFill>
                  <a:srgbClr val="002060"/>
                </a:solidFill>
              </a:rPr>
              <a:t>Budget</a:t>
            </a:r>
            <a:r>
              <a:rPr lang="el-GR" sz="1600" b="1" dirty="0">
                <a:solidFill>
                  <a:srgbClr val="002060"/>
                </a:solidFill>
              </a:rPr>
              <a:t>: 1.500.000,00 </a:t>
            </a:r>
            <a:r>
              <a:rPr lang="en-US" sz="1600" b="1" dirty="0">
                <a:solidFill>
                  <a:srgbClr val="002060"/>
                </a:solidFill>
              </a:rPr>
              <a:t>euros </a:t>
            </a:r>
          </a:p>
          <a:p>
            <a:pPr marL="0" indent="0">
              <a:buNone/>
            </a:pPr>
            <a:r>
              <a:rPr lang="en-US" sz="1600" b="1" dirty="0">
                <a:solidFill>
                  <a:srgbClr val="002060"/>
                </a:solidFill>
              </a:rPr>
              <a:t>Beneficiary</a:t>
            </a:r>
            <a:r>
              <a:rPr lang="el-GR" sz="1600" b="1" dirty="0">
                <a:solidFill>
                  <a:srgbClr val="002060"/>
                </a:solidFill>
              </a:rPr>
              <a:t>: </a:t>
            </a:r>
            <a:r>
              <a:rPr lang="en-US" sz="1600" b="1" dirty="0">
                <a:solidFill>
                  <a:srgbClr val="002060"/>
                </a:solidFill>
              </a:rPr>
              <a:t>NCDP </a:t>
            </a:r>
            <a:endParaRPr lang="el-GR" sz="1600" b="1" dirty="0">
              <a:solidFill>
                <a:srgbClr val="002060"/>
              </a:solidFill>
            </a:endParaRPr>
          </a:p>
        </p:txBody>
      </p:sp>
      <p:sp>
        <p:nvSpPr>
          <p:cNvPr id="3" name="Θέση αριθμού διαφάνειας 2"/>
          <p:cNvSpPr>
            <a:spLocks noGrp="1"/>
          </p:cNvSpPr>
          <p:nvPr>
            <p:ph type="sldNum" sz="quarter" idx="15"/>
          </p:nvPr>
        </p:nvSpPr>
        <p:spPr/>
        <p:txBody>
          <a:bodyPr/>
          <a:lstStyle/>
          <a:p>
            <a:fld id="{59782B8A-04FA-4F70-B639-5477AA5B5757}" type="slidenum">
              <a:rPr lang="el-GR" smtClean="0"/>
              <a:pPr/>
              <a:t>4</a:t>
            </a:fld>
            <a:endParaRPr lang="el-GR"/>
          </a:p>
        </p:txBody>
      </p:sp>
      <p:pic>
        <p:nvPicPr>
          <p:cNvPr id="5"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445224"/>
            <a:ext cx="6984776" cy="84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87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7"/>
            <a:ext cx="8075240" cy="1115893"/>
          </a:xfrm>
        </p:spPr>
        <p:style>
          <a:lnRef idx="3">
            <a:schemeClr val="lt1"/>
          </a:lnRef>
          <a:fillRef idx="1">
            <a:schemeClr val="accent2"/>
          </a:fillRef>
          <a:effectRef idx="1">
            <a:schemeClr val="accent2"/>
          </a:effectRef>
          <a:fontRef idx="minor">
            <a:schemeClr val="lt1"/>
          </a:fontRef>
        </p:style>
        <p:txBody>
          <a:bodyPr>
            <a:normAutofit fontScale="90000"/>
          </a:bodyPr>
          <a:lstStyle/>
          <a:p>
            <a:pPr algn="r"/>
            <a:r>
              <a:rPr lang="en-US" sz="2400" dirty="0">
                <a:solidFill>
                  <a:schemeClr val="bg1"/>
                </a:solidFill>
                <a:ea typeface="+mj-ea"/>
                <a:cs typeface="+mj-cs"/>
              </a:rPr>
              <a:t>The aims of the </a:t>
            </a:r>
            <a:br>
              <a:rPr lang="en-US" sz="2400" dirty="0">
                <a:solidFill>
                  <a:schemeClr val="bg1"/>
                </a:solidFill>
                <a:ea typeface="+mj-ea"/>
                <a:cs typeface="+mj-cs"/>
              </a:rPr>
            </a:br>
            <a:r>
              <a:rPr lang="en-US" sz="2400" dirty="0">
                <a:solidFill>
                  <a:schemeClr val="bg1"/>
                </a:solidFill>
                <a:ea typeface="+mj-ea"/>
                <a:cs typeface="+mj-cs"/>
              </a:rPr>
              <a:t> “observatory on disability issues” </a:t>
            </a:r>
            <a:br>
              <a:rPr lang="en-US" sz="2400" dirty="0">
                <a:solidFill>
                  <a:schemeClr val="bg1"/>
                </a:solidFill>
                <a:ea typeface="+mj-ea"/>
                <a:cs typeface="+mj-cs"/>
              </a:rPr>
            </a:br>
            <a:endParaRPr lang="el-GR" sz="2400" dirty="0">
              <a:solidFill>
                <a:schemeClr val="bg1"/>
              </a:solidFill>
            </a:endParaRPr>
          </a:p>
        </p:txBody>
      </p:sp>
      <p:sp>
        <p:nvSpPr>
          <p:cNvPr id="5" name="Ορθογώνιο 4"/>
          <p:cNvSpPr/>
          <p:nvPr/>
        </p:nvSpPr>
        <p:spPr>
          <a:xfrm>
            <a:off x="1009056" y="1390531"/>
            <a:ext cx="8136904" cy="461665"/>
          </a:xfrm>
          <a:prstGeom prst="rect">
            <a:avLst/>
          </a:prstGeom>
        </p:spPr>
        <p:txBody>
          <a:bodyPr wrap="square">
            <a:spAutoFit/>
          </a:bodyPr>
          <a:lstStyle/>
          <a:p>
            <a:pPr>
              <a:defRPr/>
            </a:pPr>
            <a:endParaRPr lang="sv-SE" sz="2400" dirty="0">
              <a:solidFill>
                <a:prstClr val="black"/>
              </a:solidFill>
              <a:latin typeface="Century" panose="02040604050505020304" pitchFamily="18" charset="0"/>
            </a:endParaRPr>
          </a:p>
        </p:txBody>
      </p:sp>
      <p:sp>
        <p:nvSpPr>
          <p:cNvPr id="3" name="Θέση αριθμού διαφάνειας 2"/>
          <p:cNvSpPr>
            <a:spLocks noGrp="1"/>
          </p:cNvSpPr>
          <p:nvPr>
            <p:ph type="sldNum" sz="quarter" idx="15"/>
          </p:nvPr>
        </p:nvSpPr>
        <p:spPr/>
        <p:txBody>
          <a:bodyPr/>
          <a:lstStyle/>
          <a:p>
            <a:fld id="{59782B8A-04FA-4F70-B639-5477AA5B5757}" type="slidenum">
              <a:rPr lang="el-GR" smtClean="0"/>
              <a:pPr/>
              <a:t>5</a:t>
            </a:fld>
            <a:endParaRPr lang="el-GR"/>
          </a:p>
        </p:txBody>
      </p:sp>
      <p:sp>
        <p:nvSpPr>
          <p:cNvPr id="4" name="Ορθογώνιο 3"/>
          <p:cNvSpPr/>
          <p:nvPr/>
        </p:nvSpPr>
        <p:spPr>
          <a:xfrm>
            <a:off x="539552" y="1852196"/>
            <a:ext cx="7992888" cy="4109074"/>
          </a:xfrm>
          <a:prstGeom prst="rect">
            <a:avLst/>
          </a:prstGeom>
        </p:spPr>
        <p:txBody>
          <a:bodyPr wrap="square">
            <a:spAutoFit/>
          </a:bodyPr>
          <a:lstStyle/>
          <a:p>
            <a:pPr algn="just">
              <a:lnSpc>
                <a:spcPct val="115000"/>
              </a:lnSpc>
              <a:spcAft>
                <a:spcPts val="1000"/>
              </a:spcAft>
            </a:pPr>
            <a:r>
              <a:rPr lang="en-US" sz="1300" b="1" u="sng" dirty="0">
                <a:solidFill>
                  <a:srgbClr val="002060"/>
                </a:solidFill>
                <a:ea typeface="Times New Roman" panose="02020603050405020304" pitchFamily="18" charset="0"/>
                <a:cs typeface="Arial" panose="020B0604020202020204" pitchFamily="34" charset="0"/>
              </a:rPr>
              <a:t>The aims of the “Observatory on Disability issues” are:</a:t>
            </a:r>
            <a:endParaRPr lang="en-US" sz="1300" b="1" dirty="0">
              <a:solidFill>
                <a:srgbClr val="002060"/>
              </a:solidFill>
              <a:ea typeface="Times New Roman" panose="02020603050405020304" pitchFamily="18" charset="0"/>
              <a:cs typeface="Times New Roman" panose="02020603050405020304" pitchFamily="18" charset="0"/>
            </a:endParaRP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work as a disability policies monitoring and evaluating mechanism,</a:t>
            </a: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strengthen the capacity building of N</a:t>
            </a:r>
            <a:r>
              <a:rPr lang="el-GR" sz="1300" b="1" dirty="0">
                <a:solidFill>
                  <a:srgbClr val="002060"/>
                </a:solidFill>
                <a:ea typeface="Times New Roman" panose="02020603050405020304" pitchFamily="18" charset="0"/>
                <a:cs typeface="Times New Roman" panose="02020603050405020304" pitchFamily="18" charset="0"/>
              </a:rPr>
              <a:t>.</a:t>
            </a:r>
            <a:r>
              <a:rPr lang="en-US" sz="1300" b="1" dirty="0">
                <a:solidFill>
                  <a:srgbClr val="002060"/>
                </a:solidFill>
                <a:ea typeface="Times New Roman" panose="02020603050405020304" pitchFamily="18" charset="0"/>
                <a:cs typeface="Times New Roman" panose="02020603050405020304" pitchFamily="18" charset="0"/>
              </a:rPr>
              <a:t>C</a:t>
            </a:r>
            <a:r>
              <a:rPr lang="el-GR" sz="1300" b="1" dirty="0">
                <a:solidFill>
                  <a:srgbClr val="002060"/>
                </a:solidFill>
                <a:ea typeface="Times New Roman" panose="02020603050405020304" pitchFamily="18" charset="0"/>
                <a:cs typeface="Times New Roman" panose="02020603050405020304" pitchFamily="18" charset="0"/>
              </a:rPr>
              <a:t>.</a:t>
            </a:r>
            <a:r>
              <a:rPr lang="en-US" sz="1300" b="1" dirty="0">
                <a:solidFill>
                  <a:srgbClr val="002060"/>
                </a:solidFill>
                <a:ea typeface="Times New Roman" panose="02020603050405020304" pitchFamily="18" charset="0"/>
                <a:cs typeface="Times New Roman" panose="02020603050405020304" pitchFamily="18" charset="0"/>
              </a:rPr>
              <a:t>D</a:t>
            </a:r>
            <a:r>
              <a:rPr lang="el-GR" sz="1300" b="1" dirty="0">
                <a:solidFill>
                  <a:srgbClr val="002060"/>
                </a:solidFill>
                <a:ea typeface="Times New Roman" panose="02020603050405020304" pitchFamily="18" charset="0"/>
                <a:cs typeface="Times New Roman" panose="02020603050405020304" pitchFamily="18" charset="0"/>
              </a:rPr>
              <a:t>.</a:t>
            </a:r>
            <a:r>
              <a:rPr lang="en-US" sz="1300" b="1" dirty="0">
                <a:solidFill>
                  <a:srgbClr val="002060"/>
                </a:solidFill>
                <a:ea typeface="Times New Roman" panose="02020603050405020304" pitchFamily="18" charset="0"/>
                <a:cs typeface="Times New Roman" panose="02020603050405020304" pitchFamily="18" charset="0"/>
              </a:rPr>
              <a:t>P</a:t>
            </a:r>
            <a:r>
              <a:rPr lang="el-GR" sz="1300" b="1" dirty="0">
                <a:solidFill>
                  <a:srgbClr val="002060"/>
                </a:solidFill>
                <a:ea typeface="Times New Roman" panose="02020603050405020304" pitchFamily="18" charset="0"/>
                <a:cs typeface="Times New Roman" panose="02020603050405020304" pitchFamily="18" charset="0"/>
              </a:rPr>
              <a:t>.</a:t>
            </a:r>
            <a:r>
              <a:rPr lang="en-US" sz="1300" b="1" dirty="0">
                <a:solidFill>
                  <a:srgbClr val="002060"/>
                </a:solidFill>
                <a:ea typeface="Times New Roman" panose="02020603050405020304" pitchFamily="18" charset="0"/>
                <a:cs typeface="Times New Roman" panose="02020603050405020304" pitchFamily="18" charset="0"/>
              </a:rPr>
              <a:t> as a disability policy maker,</a:t>
            </a: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work as a human rights watch for persons with disabilities in Greece,</a:t>
            </a: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monitor the implementation of the UNCRPD at national level,</a:t>
            </a: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produce evidence-based political recommendations, which could contribute to the planning of a national disability strategy based on the human rights-based approach as enshrined by the UNCRPD,</a:t>
            </a: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be the main source of information on disability issues, not only for the competent public authorities but also for Civil Society Organizations, DPOs, persons with disabilities and their families themselves </a:t>
            </a:r>
            <a:r>
              <a:rPr lang="en-US" sz="1300" b="1" dirty="0" err="1">
                <a:solidFill>
                  <a:srgbClr val="002060"/>
                </a:solidFill>
                <a:ea typeface="Times New Roman" panose="02020603050405020304" pitchFamily="18" charset="0"/>
                <a:cs typeface="Times New Roman" panose="02020603050405020304" pitchFamily="18" charset="0"/>
              </a:rPr>
              <a:t>etc</a:t>
            </a:r>
            <a:r>
              <a:rPr lang="en-US" sz="1300" b="1" dirty="0">
                <a:solidFill>
                  <a:srgbClr val="002060"/>
                </a:solidFill>
                <a:ea typeface="Times New Roman" panose="02020603050405020304" pitchFamily="18" charset="0"/>
                <a:cs typeface="Times New Roman" panose="02020603050405020304" pitchFamily="18" charset="0"/>
              </a:rPr>
              <a:t>,</a:t>
            </a: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raise awareness about the real situation of persons with disabilities and their rights,</a:t>
            </a:r>
          </a:p>
          <a:p>
            <a:pPr algn="just">
              <a:lnSpc>
                <a:spcPct val="115000"/>
              </a:lnSpc>
              <a:spcAft>
                <a:spcPts val="1000"/>
              </a:spcAft>
            </a:pPr>
            <a:r>
              <a:rPr lang="en-US" sz="1300" b="1" dirty="0">
                <a:solidFill>
                  <a:srgbClr val="002060"/>
                </a:solidFill>
                <a:ea typeface="Times New Roman" panose="02020603050405020304" pitchFamily="18" charset="0"/>
                <a:cs typeface="Times New Roman" panose="02020603050405020304" pitchFamily="18" charset="0"/>
              </a:rPr>
              <a:t>-to disseminate the social model of disability at national level.</a:t>
            </a:r>
            <a:endParaRPr lang="el-GR" sz="1300" b="1" dirty="0">
              <a:solidFill>
                <a:srgbClr val="002060"/>
              </a:solidFill>
              <a:effectLst/>
              <a:ea typeface="Times New Roman" panose="02020603050405020304" pitchFamily="18" charset="0"/>
              <a:cs typeface="Times New Roman" panose="02020603050405020304" pitchFamily="18" charset="0"/>
            </a:endParaRPr>
          </a:p>
        </p:txBody>
      </p:sp>
      <p:pic>
        <p:nvPicPr>
          <p:cNvPr id="11" name="Εικόνα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783" y="332656"/>
            <a:ext cx="1819969" cy="1057874"/>
          </a:xfrm>
          <a:prstGeom prst="rect">
            <a:avLst/>
          </a:prstGeom>
          <a:effectLst>
            <a:outerShdw blurRad="50800" dist="50800" dir="5400000" sx="73000" sy="73000" algn="ctr" rotWithShape="0">
              <a:srgbClr val="000000">
                <a:alpha val="43137"/>
              </a:srgbClr>
            </a:outerShdw>
          </a:effectLst>
        </p:spPr>
      </p:pic>
    </p:spTree>
    <p:extLst>
      <p:ext uri="{BB962C8B-B14F-4D97-AF65-F5344CB8AC3E}">
        <p14:creationId xmlns:p14="http://schemas.microsoft.com/office/powerpoint/2010/main" val="2432737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57200" y="1600200"/>
            <a:ext cx="8147248" cy="3701008"/>
          </a:xfrm>
        </p:spPr>
        <p:txBody>
          <a:bodyPr>
            <a:normAutofit/>
          </a:bodyPr>
          <a:lstStyle/>
          <a:p>
            <a:pPr marL="0" indent="0">
              <a:buNone/>
            </a:pPr>
            <a:r>
              <a:rPr lang="en-US" sz="1600" b="1" dirty="0">
                <a:solidFill>
                  <a:srgbClr val="002060"/>
                </a:solidFill>
              </a:rPr>
              <a:t>Observatory is an umbrella project consisted of:</a:t>
            </a:r>
          </a:p>
          <a:p>
            <a:pPr marL="0" indent="0" algn="ctr">
              <a:buNone/>
            </a:pPr>
            <a:endParaRPr lang="el-GR" sz="1600" b="1" dirty="0">
              <a:solidFill>
                <a:srgbClr val="002060"/>
              </a:solidFill>
            </a:endParaRPr>
          </a:p>
          <a:p>
            <a:pPr lvl="1"/>
            <a:r>
              <a:rPr lang="en-US" sz="1600" b="1" i="1" dirty="0">
                <a:solidFill>
                  <a:srgbClr val="002060"/>
                </a:solidFill>
              </a:rPr>
              <a:t>scientific and research activities,</a:t>
            </a:r>
          </a:p>
          <a:p>
            <a:pPr marL="365760" lvl="1" indent="0">
              <a:buNone/>
            </a:pPr>
            <a:endParaRPr lang="el-GR" sz="1600" b="1" i="1" dirty="0">
              <a:solidFill>
                <a:srgbClr val="002060"/>
              </a:solidFill>
            </a:endParaRPr>
          </a:p>
          <a:p>
            <a:pPr lvl="1"/>
            <a:r>
              <a:rPr lang="en-US" sz="1600" b="1" i="1" dirty="0">
                <a:solidFill>
                  <a:srgbClr val="002060"/>
                </a:solidFill>
              </a:rPr>
              <a:t>networking &amp; awareness raising actions,</a:t>
            </a:r>
          </a:p>
          <a:p>
            <a:pPr marL="365760" lvl="1" indent="0">
              <a:buNone/>
            </a:pPr>
            <a:endParaRPr lang="el-GR" sz="1600" b="1" i="1" dirty="0">
              <a:solidFill>
                <a:srgbClr val="002060"/>
              </a:solidFill>
            </a:endParaRPr>
          </a:p>
          <a:p>
            <a:pPr lvl="1"/>
            <a:r>
              <a:rPr lang="en-US" sz="1600" b="1" i="1" dirty="0">
                <a:solidFill>
                  <a:srgbClr val="002060"/>
                </a:solidFill>
              </a:rPr>
              <a:t>information and counseling services for persons with disabilities and their families.</a:t>
            </a:r>
            <a:endParaRPr lang="el-GR" sz="1600" b="1" i="1" dirty="0">
              <a:solidFill>
                <a:srgbClr val="002060"/>
              </a:solidFill>
            </a:endParaRPr>
          </a:p>
          <a:p>
            <a:pPr algn="just"/>
            <a:endParaRPr lang="el-GR" dirty="0"/>
          </a:p>
        </p:txBody>
      </p:sp>
      <p:sp>
        <p:nvSpPr>
          <p:cNvPr id="4" name="Τίτλος 1"/>
          <p:cNvSpPr>
            <a:spLocks noGrp="1"/>
          </p:cNvSpPr>
          <p:nvPr>
            <p:ph type="title"/>
          </p:nvPr>
        </p:nvSpPr>
        <p:spPr>
          <a:xfrm>
            <a:off x="457200" y="274638"/>
            <a:ext cx="8147248" cy="994122"/>
          </a:xfrm>
        </p:spPr>
        <p:style>
          <a:lnRef idx="3">
            <a:schemeClr val="lt1"/>
          </a:lnRef>
          <a:fillRef idx="1">
            <a:schemeClr val="accent2"/>
          </a:fillRef>
          <a:effectRef idx="1">
            <a:schemeClr val="accent2"/>
          </a:effectRef>
          <a:fontRef idx="minor">
            <a:schemeClr val="lt1"/>
          </a:fontRef>
        </p:style>
        <p:txBody>
          <a:bodyPr>
            <a:normAutofit/>
          </a:bodyPr>
          <a:lstStyle/>
          <a:p>
            <a:pPr algn="ctr"/>
            <a:r>
              <a:rPr lang="en-US" sz="2400" dirty="0">
                <a:solidFill>
                  <a:schemeClr val="bg1"/>
                </a:solidFill>
              </a:rPr>
              <a:t>The multiple activity of the observatory </a:t>
            </a:r>
            <a:endParaRPr lang="el-GR" sz="2400" dirty="0">
              <a:solidFill>
                <a:schemeClr val="bg1"/>
              </a:solidFill>
            </a:endParaRPr>
          </a:p>
        </p:txBody>
      </p:sp>
      <p:sp>
        <p:nvSpPr>
          <p:cNvPr id="2" name="TextBox 1"/>
          <p:cNvSpPr txBox="1"/>
          <p:nvPr/>
        </p:nvSpPr>
        <p:spPr>
          <a:xfrm>
            <a:off x="395238" y="5410884"/>
            <a:ext cx="7704856" cy="553998"/>
          </a:xfrm>
          <a:prstGeom prst="rect">
            <a:avLst/>
          </a:prstGeom>
          <a:solidFill>
            <a:schemeClr val="accent1">
              <a:lumMod val="20000"/>
              <a:lumOff val="80000"/>
            </a:schemeClr>
          </a:solidFill>
        </p:spPr>
        <p:txBody>
          <a:bodyPr wrap="square" rtlCol="0">
            <a:spAutoFit/>
          </a:bodyPr>
          <a:lstStyle/>
          <a:p>
            <a:pPr algn="ctr"/>
            <a:r>
              <a:rPr lang="en-US" dirty="0">
                <a:solidFill>
                  <a:srgbClr val="002060"/>
                </a:solidFill>
                <a:hlinkClick r:id="rId2"/>
              </a:rPr>
              <a:t>www.paratiritirioanapirias.gr</a:t>
            </a:r>
            <a:r>
              <a:rPr lang="en-US" dirty="0">
                <a:solidFill>
                  <a:srgbClr val="002060"/>
                </a:solidFill>
              </a:rPr>
              <a:t> </a:t>
            </a:r>
          </a:p>
          <a:p>
            <a:pPr algn="ctr"/>
            <a:r>
              <a:rPr lang="en-US" sz="1200" dirty="0">
                <a:solidFill>
                  <a:srgbClr val="002060"/>
                </a:solidFill>
              </a:rPr>
              <a:t>(available only in the Greek language) </a:t>
            </a:r>
            <a:endParaRPr lang="el-GR" sz="1200" dirty="0">
              <a:solidFill>
                <a:srgbClr val="002060"/>
              </a:solidFill>
            </a:endParaRPr>
          </a:p>
        </p:txBody>
      </p:sp>
      <p:sp>
        <p:nvSpPr>
          <p:cNvPr id="5" name="Θέση αριθμού διαφάνειας 4"/>
          <p:cNvSpPr>
            <a:spLocks noGrp="1"/>
          </p:cNvSpPr>
          <p:nvPr>
            <p:ph type="sldNum" sz="quarter" idx="15"/>
          </p:nvPr>
        </p:nvSpPr>
        <p:spPr/>
        <p:txBody>
          <a:bodyPr/>
          <a:lstStyle/>
          <a:p>
            <a:fld id="{59782B8A-04FA-4F70-B639-5477AA5B5757}" type="slidenum">
              <a:rPr lang="el-GR" smtClean="0"/>
              <a:pPr/>
              <a:t>6</a:t>
            </a:fld>
            <a:endParaRPr lang="el-GR"/>
          </a:p>
        </p:txBody>
      </p:sp>
    </p:spTree>
    <p:extLst>
      <p:ext uri="{BB962C8B-B14F-4D97-AF65-F5344CB8AC3E}">
        <p14:creationId xmlns:p14="http://schemas.microsoft.com/office/powerpoint/2010/main" val="363474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79512" y="1435568"/>
            <a:ext cx="8136904" cy="4801744"/>
          </a:xfrm>
        </p:spPr>
        <p:txBody>
          <a:bodyPr>
            <a:noAutofit/>
          </a:bodyPr>
          <a:lstStyle/>
          <a:p>
            <a:pPr marL="0" indent="0" algn="just">
              <a:buNone/>
            </a:pPr>
            <a:r>
              <a:rPr lang="en-US" sz="1800" b="1" dirty="0">
                <a:solidFill>
                  <a:srgbClr val="002060"/>
                </a:solidFill>
              </a:rPr>
              <a:t>The whole project is subdivided into 4 sub-projects, which are the following:</a:t>
            </a:r>
          </a:p>
          <a:p>
            <a:pPr marL="0" indent="0">
              <a:buNone/>
            </a:pPr>
            <a:endParaRPr lang="el-GR" sz="1800" b="1" dirty="0">
              <a:solidFill>
                <a:srgbClr val="002060"/>
              </a:solidFill>
            </a:endParaRPr>
          </a:p>
          <a:p>
            <a:pPr lvl="0"/>
            <a:r>
              <a:rPr lang="en-US" sz="1800" b="1" dirty="0">
                <a:solidFill>
                  <a:srgbClr val="002060"/>
                </a:solidFill>
              </a:rPr>
              <a:t>Design and Operation of the “Observatory on Disability Issues” (Direct Labour). </a:t>
            </a:r>
            <a:endParaRPr lang="el-GR" sz="1800" b="1" dirty="0">
              <a:solidFill>
                <a:srgbClr val="002060"/>
              </a:solidFill>
            </a:endParaRPr>
          </a:p>
          <a:p>
            <a:pPr lvl="0"/>
            <a:r>
              <a:rPr lang="en-US" sz="1800" b="1" dirty="0">
                <a:solidFill>
                  <a:srgbClr val="002060"/>
                </a:solidFill>
              </a:rPr>
              <a:t>Development of the application (software) of the “Observatory on Disability Issues” (Open international tender). </a:t>
            </a:r>
            <a:endParaRPr lang="el-GR" sz="1800" b="1" dirty="0">
              <a:solidFill>
                <a:srgbClr val="002060"/>
              </a:solidFill>
            </a:endParaRPr>
          </a:p>
          <a:p>
            <a:pPr lvl="0"/>
            <a:r>
              <a:rPr lang="en-US" sz="1800" b="1" dirty="0">
                <a:solidFill>
                  <a:srgbClr val="002060"/>
                </a:solidFill>
              </a:rPr>
              <a:t>Conduct Studies-Researches and national reports to support the operation of the Observatory (Open international tender). </a:t>
            </a:r>
            <a:endParaRPr lang="el-GR" sz="1800" b="1" dirty="0">
              <a:solidFill>
                <a:srgbClr val="002060"/>
              </a:solidFill>
            </a:endParaRPr>
          </a:p>
          <a:p>
            <a:pPr lvl="0"/>
            <a:r>
              <a:rPr lang="en-US" sz="1800" b="1" dirty="0">
                <a:solidFill>
                  <a:srgbClr val="002060"/>
                </a:solidFill>
              </a:rPr>
              <a:t>Publishing of the results in conventional and alternative forms (Open international tender). </a:t>
            </a:r>
            <a:endParaRPr lang="el-GR" sz="1800" b="1" dirty="0">
              <a:solidFill>
                <a:srgbClr val="002060"/>
              </a:solidFill>
            </a:endParaRPr>
          </a:p>
          <a:p>
            <a:pPr marL="0" indent="0" algn="just">
              <a:lnSpc>
                <a:spcPct val="150000"/>
              </a:lnSpc>
              <a:buNone/>
            </a:pPr>
            <a:endParaRPr lang="el-GR" sz="1800" b="1" dirty="0"/>
          </a:p>
        </p:txBody>
      </p:sp>
      <p:sp>
        <p:nvSpPr>
          <p:cNvPr id="4" name="Τίτλος 1"/>
          <p:cNvSpPr txBox="1">
            <a:spLocks/>
          </p:cNvSpPr>
          <p:nvPr/>
        </p:nvSpPr>
        <p:spPr>
          <a:xfrm>
            <a:off x="179512" y="188640"/>
            <a:ext cx="8280920" cy="1143000"/>
          </a:xfrm>
          <a:prstGeom prst="rect">
            <a:avLst/>
          </a:prstGeom>
        </p:spPr>
        <p:style>
          <a:lnRef idx="3">
            <a:schemeClr val="lt1"/>
          </a:lnRef>
          <a:fillRef idx="1">
            <a:schemeClr val="accent2"/>
          </a:fillRef>
          <a:effectRef idx="1">
            <a:schemeClr val="accent2"/>
          </a:effectRef>
          <a:fontRef idx="minor">
            <a:schemeClr val="lt1"/>
          </a:fontRef>
        </p:style>
        <p:txBody>
          <a:bodyPr vert="horz" anchor="b">
            <a:normAutofit/>
          </a:bodyPr>
          <a:lstStyle>
            <a:lvl1pPr algn="l" rtl="0" eaLnBrk="1" latinLnBrk="0" hangingPunct="1">
              <a:spcBef>
                <a:spcPct val="0"/>
              </a:spcBef>
              <a:buNone/>
              <a:defRPr kumimoji="0" sz="3000" b="0" kern="1200" cap="sm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2400" dirty="0">
                <a:solidFill>
                  <a:schemeClr val="bg1"/>
                </a:solidFill>
              </a:rPr>
              <a:t>The  sub-projects of the observatory </a:t>
            </a:r>
            <a:endParaRPr lang="el-GR" sz="2400" dirty="0">
              <a:solidFill>
                <a:schemeClr val="bg1"/>
              </a:solidFill>
            </a:endParaRPr>
          </a:p>
        </p:txBody>
      </p:sp>
      <p:sp>
        <p:nvSpPr>
          <p:cNvPr id="2" name="Θέση αριθμού διαφάνειας 1"/>
          <p:cNvSpPr>
            <a:spLocks noGrp="1"/>
          </p:cNvSpPr>
          <p:nvPr>
            <p:ph type="sldNum" sz="quarter" idx="15"/>
          </p:nvPr>
        </p:nvSpPr>
        <p:spPr/>
        <p:txBody>
          <a:bodyPr/>
          <a:lstStyle/>
          <a:p>
            <a:fld id="{59782B8A-04FA-4F70-B639-5477AA5B5757}" type="slidenum">
              <a:rPr lang="el-GR" smtClean="0"/>
              <a:pPr/>
              <a:t>7</a:t>
            </a:fld>
            <a:endParaRPr lang="el-GR"/>
          </a:p>
        </p:txBody>
      </p:sp>
    </p:spTree>
    <p:extLst>
      <p:ext uri="{BB962C8B-B14F-4D97-AF65-F5344CB8AC3E}">
        <p14:creationId xmlns:p14="http://schemas.microsoft.com/office/powerpoint/2010/main" val="292850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467544" y="1669182"/>
            <a:ext cx="7467600" cy="3488010"/>
          </a:xfrm>
        </p:spPr>
        <p:txBody>
          <a:bodyPr>
            <a:normAutofit fontScale="25000" lnSpcReduction="20000"/>
          </a:bodyPr>
          <a:lstStyle/>
          <a:p>
            <a:pPr marL="0" indent="0">
              <a:buNone/>
            </a:pPr>
            <a:r>
              <a:rPr lang="en-US" sz="5200" b="1" dirty="0">
                <a:solidFill>
                  <a:srgbClr val="002060"/>
                </a:solidFill>
              </a:rPr>
              <a:t>The Observatory </a:t>
            </a:r>
            <a:r>
              <a:rPr lang="el-GR" sz="5200" b="1" dirty="0">
                <a:solidFill>
                  <a:srgbClr val="002060"/>
                </a:solidFill>
              </a:rPr>
              <a:t>:</a:t>
            </a:r>
            <a:endParaRPr lang="en-US" sz="5200" b="1" dirty="0">
              <a:solidFill>
                <a:srgbClr val="002060"/>
              </a:solidFill>
            </a:endParaRPr>
          </a:p>
          <a:p>
            <a:pPr marL="0" indent="0">
              <a:buNone/>
            </a:pPr>
            <a:endParaRPr lang="el-GR" sz="5200" dirty="0">
              <a:solidFill>
                <a:srgbClr val="002060"/>
              </a:solidFill>
            </a:endParaRPr>
          </a:p>
          <a:p>
            <a:pPr marL="0" indent="0" algn="just">
              <a:buNone/>
            </a:pPr>
            <a:r>
              <a:rPr lang="en-US" sz="5200" dirty="0">
                <a:solidFill>
                  <a:srgbClr val="002060"/>
                </a:solidFill>
              </a:rPr>
              <a:t>-has started cooperating closely with the Hellenic Statistical Authority and other public authorities, which are included in the Greek statistical system, in order to develop, produce and disseminate statistics concerning not only persons with disabilities but also the obstacles persons with disabilities are facing when exercising their rights. The collaboration and consultation of Greek authorities with the NCDP’s Observatory is already imposed by the national legislation frame. </a:t>
            </a:r>
          </a:p>
          <a:p>
            <a:pPr algn="just">
              <a:buFontTx/>
              <a:buChar char="-"/>
            </a:pPr>
            <a:endParaRPr lang="el-GR" sz="5200" dirty="0">
              <a:solidFill>
                <a:srgbClr val="002060"/>
              </a:solidFill>
            </a:endParaRPr>
          </a:p>
          <a:p>
            <a:pPr marL="0" indent="0" algn="just">
              <a:buNone/>
            </a:pPr>
            <a:r>
              <a:rPr lang="en-US" sz="5200" dirty="0">
                <a:solidFill>
                  <a:srgbClr val="002060"/>
                </a:solidFill>
              </a:rPr>
              <a:t>-has issued 2 statistical releases so far</a:t>
            </a:r>
            <a:r>
              <a:rPr lang="el-GR" sz="5200" dirty="0">
                <a:solidFill>
                  <a:srgbClr val="002060"/>
                </a:solidFill>
              </a:rPr>
              <a:t>, </a:t>
            </a:r>
            <a:r>
              <a:rPr lang="en-US" sz="5200" dirty="0">
                <a:solidFill>
                  <a:srgbClr val="002060"/>
                </a:solidFill>
              </a:rPr>
              <a:t>one for poverty and social exclusion and one for the employment of Greek citizens with disabilities. </a:t>
            </a:r>
          </a:p>
          <a:p>
            <a:pPr algn="just">
              <a:buFontTx/>
              <a:buChar char="-"/>
            </a:pPr>
            <a:endParaRPr lang="en-US" sz="5200" dirty="0">
              <a:solidFill>
                <a:srgbClr val="002060"/>
              </a:solidFill>
            </a:endParaRPr>
          </a:p>
          <a:p>
            <a:pPr marL="0" indent="0" algn="just">
              <a:buNone/>
            </a:pPr>
            <a:r>
              <a:rPr lang="en-US" sz="5200" dirty="0">
                <a:solidFill>
                  <a:srgbClr val="002060"/>
                </a:solidFill>
              </a:rPr>
              <a:t>-cooperated with the Educational Policy Development Center of the General Confederation of Greek Workers on the elaboration of its annual report on education, </a:t>
            </a:r>
            <a:r>
              <a:rPr lang="en-US" sz="5200">
                <a:solidFill>
                  <a:srgbClr val="002060"/>
                </a:solidFill>
              </a:rPr>
              <a:t>which was </a:t>
            </a:r>
            <a:r>
              <a:rPr lang="en-US" sz="5200" dirty="0">
                <a:solidFill>
                  <a:srgbClr val="002060"/>
                </a:solidFill>
              </a:rPr>
              <a:t>dedicated to the education of persons with disabilities.  </a:t>
            </a:r>
          </a:p>
          <a:p>
            <a:pPr marL="0" indent="0" algn="just">
              <a:buNone/>
            </a:pPr>
            <a:endParaRPr lang="en-US" sz="5200" dirty="0">
              <a:solidFill>
                <a:srgbClr val="002060"/>
              </a:solidFill>
            </a:endParaRPr>
          </a:p>
          <a:p>
            <a:pPr marL="0" indent="0" algn="just">
              <a:buNone/>
            </a:pPr>
            <a:endParaRPr lang="el-GR" sz="5200" dirty="0">
              <a:solidFill>
                <a:srgbClr val="002060"/>
              </a:solidFill>
            </a:endParaRPr>
          </a:p>
          <a:p>
            <a:pPr marL="0" indent="0" algn="ctr">
              <a:buNone/>
            </a:pPr>
            <a:r>
              <a:rPr lang="en-US" sz="5200" dirty="0">
                <a:solidFill>
                  <a:srgbClr val="002060"/>
                </a:solidFill>
              </a:rPr>
              <a:t> </a:t>
            </a:r>
            <a:endParaRPr lang="el-GR" sz="5200" dirty="0">
              <a:solidFill>
                <a:srgbClr val="002060"/>
              </a:solidFill>
            </a:endParaRPr>
          </a:p>
          <a:p>
            <a:pPr marL="0" indent="0" algn="ctr">
              <a:buNone/>
            </a:pPr>
            <a:endParaRPr lang="el-GR" sz="2000" dirty="0"/>
          </a:p>
        </p:txBody>
      </p:sp>
      <p:sp>
        <p:nvSpPr>
          <p:cNvPr id="4" name="Τίτλος 1"/>
          <p:cNvSpPr txBox="1">
            <a:spLocks/>
          </p:cNvSpPr>
          <p:nvPr/>
        </p:nvSpPr>
        <p:spPr>
          <a:xfrm>
            <a:off x="457696" y="188640"/>
            <a:ext cx="8280920" cy="1143000"/>
          </a:xfrm>
          <a:prstGeom prst="rect">
            <a:avLst/>
          </a:prstGeom>
        </p:spPr>
        <p:style>
          <a:lnRef idx="3">
            <a:schemeClr val="lt1"/>
          </a:lnRef>
          <a:fillRef idx="1">
            <a:schemeClr val="accent2"/>
          </a:fillRef>
          <a:effectRef idx="1">
            <a:schemeClr val="accent2"/>
          </a:effectRef>
          <a:fontRef idx="minor">
            <a:schemeClr val="lt1"/>
          </a:fontRef>
        </p:style>
        <p:txBody>
          <a:bodyPr vert="horz" anchor="b">
            <a:normAutofit/>
          </a:bodyPr>
          <a:lstStyle>
            <a:lvl1pPr algn="l" rtl="0" eaLnBrk="1" latinLnBrk="0" hangingPunct="1">
              <a:spcBef>
                <a:spcPct val="0"/>
              </a:spcBef>
              <a:buNone/>
              <a:defRPr kumimoji="0" sz="3000" b="0" kern="1200" cap="sm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400" dirty="0">
                <a:solidFill>
                  <a:schemeClr val="bg1"/>
                </a:solidFill>
              </a:rPr>
              <a:t>Some OUTCOMES SO FAR…… </a:t>
            </a:r>
            <a:endParaRPr lang="el-GR" sz="2400" dirty="0">
              <a:solidFill>
                <a:schemeClr val="bg1"/>
              </a:solidFill>
            </a:endParaRPr>
          </a:p>
        </p:txBody>
      </p:sp>
      <p:sp>
        <p:nvSpPr>
          <p:cNvPr id="7" name="Θέση αριθμού διαφάνειας 6"/>
          <p:cNvSpPr>
            <a:spLocks noGrp="1"/>
          </p:cNvSpPr>
          <p:nvPr>
            <p:ph type="sldNum" sz="quarter" idx="15"/>
          </p:nvPr>
        </p:nvSpPr>
        <p:spPr/>
        <p:txBody>
          <a:bodyPr/>
          <a:lstStyle/>
          <a:p>
            <a:fld id="{59782B8A-04FA-4F70-B639-5477AA5B5757}" type="slidenum">
              <a:rPr lang="el-GR" smtClean="0"/>
              <a:pPr/>
              <a:t>8</a:t>
            </a:fld>
            <a:endParaRPr lang="el-GR"/>
          </a:p>
        </p:txBody>
      </p:sp>
    </p:spTree>
    <p:extLst>
      <p:ext uri="{BB962C8B-B14F-4D97-AF65-F5344CB8AC3E}">
        <p14:creationId xmlns:p14="http://schemas.microsoft.com/office/powerpoint/2010/main" val="305590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1"/>
          <p:cNvSpPr>
            <a:spLocks noGrp="1"/>
          </p:cNvSpPr>
          <p:nvPr>
            <p:ph type="title"/>
          </p:nvPr>
        </p:nvSpPr>
        <p:spPr>
          <a:xfrm>
            <a:off x="457200" y="274638"/>
            <a:ext cx="7671816" cy="2578298"/>
          </a:xfrm>
        </p:spPr>
        <p:style>
          <a:lnRef idx="3">
            <a:schemeClr val="lt1"/>
          </a:lnRef>
          <a:fillRef idx="1">
            <a:schemeClr val="accent2"/>
          </a:fillRef>
          <a:effectRef idx="1">
            <a:schemeClr val="accent2"/>
          </a:effectRef>
          <a:fontRef idx="minor">
            <a:schemeClr val="lt1"/>
          </a:fontRef>
        </p:style>
        <p:txBody>
          <a:bodyPr>
            <a:noAutofit/>
          </a:bodyPr>
          <a:lstStyle/>
          <a:p>
            <a:pPr algn="ctr"/>
            <a:r>
              <a:rPr lang="en-US" sz="1800" b="1" dirty="0">
                <a:solidFill>
                  <a:srgbClr val="002060"/>
                </a:solidFill>
              </a:rPr>
              <a:t>“</a:t>
            </a:r>
            <a:r>
              <a:rPr lang="en-US" sz="2400" b="1" dirty="0">
                <a:solidFill>
                  <a:srgbClr val="002060"/>
                </a:solidFill>
              </a:rPr>
              <a:t>Some of the best theorizing comes after collecting data because then you become aware of another reality.” </a:t>
            </a:r>
            <a:br>
              <a:rPr lang="en-US" sz="2400" b="1" dirty="0">
                <a:solidFill>
                  <a:srgbClr val="002060"/>
                </a:solidFill>
              </a:rPr>
            </a:br>
            <a:br>
              <a:rPr lang="en-US" sz="2400" b="1" dirty="0">
                <a:solidFill>
                  <a:srgbClr val="002060"/>
                </a:solidFill>
              </a:rPr>
            </a:br>
            <a:r>
              <a:rPr lang="en-US" sz="2400" b="1" i="1" dirty="0">
                <a:solidFill>
                  <a:srgbClr val="002060"/>
                </a:solidFill>
                <a:hlinkClick r:id="rId3"/>
              </a:rPr>
              <a:t>Robert J. Shiller</a:t>
            </a:r>
            <a:r>
              <a:rPr lang="en-US" sz="2400" b="1" i="1" dirty="0">
                <a:solidFill>
                  <a:srgbClr val="002060"/>
                </a:solidFill>
              </a:rPr>
              <a:t> </a:t>
            </a:r>
            <a:br>
              <a:rPr lang="en-US" sz="2400" b="1" i="1" dirty="0">
                <a:solidFill>
                  <a:srgbClr val="002060"/>
                </a:solidFill>
              </a:rPr>
            </a:br>
            <a:r>
              <a:rPr lang="en-US" sz="2400" b="1" i="1" dirty="0">
                <a:solidFill>
                  <a:srgbClr val="002060"/>
                </a:solidFill>
              </a:rPr>
              <a:t>Winner of the Nobel Prize in Economics</a:t>
            </a:r>
            <a:endParaRPr lang="el-GR" sz="2400" b="1" dirty="0">
              <a:solidFill>
                <a:srgbClr val="002060"/>
              </a:solidFill>
              <a:latin typeface="Comic Sans MS" panose="030F0702030302020204" pitchFamily="66" charset="0"/>
            </a:endParaRPr>
          </a:p>
        </p:txBody>
      </p:sp>
      <p:sp>
        <p:nvSpPr>
          <p:cNvPr id="2" name="Θέση αριθμού διαφάνειας 1"/>
          <p:cNvSpPr>
            <a:spLocks noGrp="1"/>
          </p:cNvSpPr>
          <p:nvPr>
            <p:ph type="sldNum" sz="quarter" idx="12"/>
          </p:nvPr>
        </p:nvSpPr>
        <p:spPr/>
        <p:txBody>
          <a:bodyPr/>
          <a:lstStyle/>
          <a:p>
            <a:fld id="{59782B8A-04FA-4F70-B639-5477AA5B5757}" type="slidenum">
              <a:rPr lang="el-GR" smtClean="0"/>
              <a:pPr/>
              <a:t>9</a:t>
            </a:fld>
            <a:endParaRPr lang="el-GR"/>
          </a:p>
        </p:txBody>
      </p:sp>
      <p:sp>
        <p:nvSpPr>
          <p:cNvPr id="15" name="Θέση περιεχομένου 2"/>
          <p:cNvSpPr>
            <a:spLocks noGrp="1"/>
          </p:cNvSpPr>
          <p:nvPr>
            <p:ph sz="quarter" idx="1"/>
          </p:nvPr>
        </p:nvSpPr>
        <p:spPr>
          <a:xfrm>
            <a:off x="755576" y="5013176"/>
            <a:ext cx="7578749" cy="432048"/>
          </a:xfrm>
        </p:spPr>
        <p:txBody>
          <a:bodyPr>
            <a:normAutofit/>
          </a:bodyPr>
          <a:lstStyle/>
          <a:p>
            <a:pPr marL="0" indent="0" algn="r">
              <a:buNone/>
            </a:pPr>
            <a:r>
              <a:rPr lang="en-US" sz="1600" b="1" i="1" dirty="0">
                <a:solidFill>
                  <a:srgbClr val="002060"/>
                </a:solidFill>
              </a:rPr>
              <a:t>Thank you very much for your attention </a:t>
            </a:r>
            <a:endParaRPr lang="el-GR" sz="1600" b="1" i="1" dirty="0">
              <a:solidFill>
                <a:srgbClr val="002060"/>
              </a:solidFill>
            </a:endParaRPr>
          </a:p>
        </p:txBody>
      </p:sp>
    </p:spTree>
    <p:extLst>
      <p:ext uri="{BB962C8B-B14F-4D97-AF65-F5344CB8AC3E}">
        <p14:creationId xmlns:p14="http://schemas.microsoft.com/office/powerpoint/2010/main" val="2573976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1197</TotalTime>
  <Words>982</Words>
  <Application>Microsoft Office PowerPoint</Application>
  <PresentationFormat>Προβολή στην οθόνη (4:3)</PresentationFormat>
  <Paragraphs>70</Paragraphs>
  <Slides>9</Slides>
  <Notes>3</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9</vt:i4>
      </vt:variant>
    </vt:vector>
  </HeadingPairs>
  <TitlesOfParts>
    <vt:vector size="18" baseType="lpstr">
      <vt:lpstr>Arial</vt:lpstr>
      <vt:lpstr>Calibri</vt:lpstr>
      <vt:lpstr>Century</vt:lpstr>
      <vt:lpstr>Century Schoolbook</vt:lpstr>
      <vt:lpstr>Comic Sans MS</vt:lpstr>
      <vt:lpstr>Times New Roman</vt:lpstr>
      <vt:lpstr>Wingdings</vt:lpstr>
      <vt:lpstr>Wingdings 2</vt:lpstr>
      <vt:lpstr>Oriel</vt:lpstr>
      <vt:lpstr>the European Structural and Investment Funds 2014 - 2020: the NCDP observatory on disability issues  </vt:lpstr>
      <vt:lpstr>National Confederation of Disabled People –N.C.D.P.</vt:lpstr>
      <vt:lpstr>National Confederation of Disabled People –N.C.D.P.</vt:lpstr>
      <vt:lpstr>The Greek  “Observatory on Disability issues”</vt:lpstr>
      <vt:lpstr>The aims of the   “observatory on disability issues”  </vt:lpstr>
      <vt:lpstr>The multiple activity of the observatory </vt:lpstr>
      <vt:lpstr>Παρουσίαση του PowerPoint</vt:lpstr>
      <vt:lpstr>Παρουσίαση του PowerPoint</vt:lpstr>
      <vt:lpstr>“Some of the best theorizing comes after collecting data because then you become aware of another reality.”   Robert J. Shiller  Winner of the Nobel Prize in Economics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Marily</dc:creator>
  <cp:lastModifiedBy>dlogaras</cp:lastModifiedBy>
  <cp:revision>300</cp:revision>
  <dcterms:created xsi:type="dcterms:W3CDTF">2017-12-07T16:59:37Z</dcterms:created>
  <dcterms:modified xsi:type="dcterms:W3CDTF">2018-05-31T06:24:04Z</dcterms:modified>
</cp:coreProperties>
</file>